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7" r:id="rId6"/>
    <p:sldId id="259" r:id="rId7"/>
    <p:sldId id="260" r:id="rId8"/>
    <p:sldId id="261" r:id="rId9"/>
    <p:sldId id="262" r:id="rId10"/>
    <p:sldId id="263" r:id="rId11"/>
    <p:sldId id="264" r:id="rId12"/>
    <p:sldId id="267" r:id="rId13"/>
    <p:sldId id="268" r:id="rId14"/>
    <p:sldId id="265" r:id="rId15"/>
    <p:sldId id="266" r:id="rId16"/>
    <p:sldId id="269" r:id="rId17"/>
    <p:sldId id="270" r:id="rId18"/>
    <p:sldId id="271" r:id="rId19"/>
    <p:sldId id="272" r:id="rId20"/>
    <p:sldId id="275"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69083-555F-4E07-82CB-0B82147752A8}"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9083-555F-4E07-82CB-0B82147752A8}"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9083-555F-4E07-82CB-0B82147752A8}"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69083-555F-4E07-82CB-0B82147752A8}"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69083-555F-4E07-82CB-0B82147752A8}" type="datetimeFigureOut">
              <a:rPr lang="en-US" smtClean="0"/>
              <a:pPr/>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69083-555F-4E07-82CB-0B82147752A8}"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69083-555F-4E07-82CB-0B82147752A8}" type="datetimeFigureOut">
              <a:rPr lang="en-US" smtClean="0"/>
              <a:pPr/>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69083-555F-4E07-82CB-0B82147752A8}" type="datetimeFigureOut">
              <a:rPr lang="en-US" smtClean="0"/>
              <a:pPr/>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69083-555F-4E07-82CB-0B82147752A8}" type="datetimeFigureOut">
              <a:rPr lang="en-US" smtClean="0"/>
              <a:pPr/>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9083-555F-4E07-82CB-0B82147752A8}"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69083-555F-4E07-82CB-0B82147752A8}"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9D6CD-9EC8-4058-BDB2-A76767ECE9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69083-555F-4E07-82CB-0B82147752A8}" type="datetimeFigureOut">
              <a:rPr lang="en-US" smtClean="0"/>
              <a:pPr/>
              <a:t>6/6/2017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9D6CD-9EC8-4058-BDB2-A76767ECE9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98" y="58364"/>
            <a:ext cx="7061201" cy="4050876"/>
          </a:xfrm>
          <a:prstGeom prst="rect">
            <a:avLst/>
          </a:prstGeom>
        </p:spPr>
      </p:pic>
      <p:pic>
        <p:nvPicPr>
          <p:cNvPr id="15368" name="Picture 8" descr="tmcc_x"/>
          <p:cNvPicPr>
            <a:picLocks noChangeAspect="1" noChangeArrowheads="1"/>
          </p:cNvPicPr>
          <p:nvPr/>
        </p:nvPicPr>
        <p:blipFill>
          <a:blip r:embed="rId4" cstate="print">
            <a:extLst>
              <a:ext uri="{28A0092B-C50C-407E-A947-70E740481C1C}">
                <a14:useLocalDpi xmlns:a14="http://schemas.microsoft.com/office/drawing/2010/main" val="0"/>
              </a:ext>
            </a:extLst>
          </a:blip>
          <a:srcRect l="4062" t="-677" r="9932" b="755"/>
          <a:stretch>
            <a:fillRect/>
          </a:stretch>
        </p:blipFill>
        <p:spPr bwMode="auto">
          <a:xfrm>
            <a:off x="7162799" y="58364"/>
            <a:ext cx="1981201" cy="4267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in">
                <a:solidFill>
                  <a:srgbClr val="F2F2F2"/>
                </a:solidFill>
                <a:miter lim="800000"/>
                <a:headEnd/>
                <a:tailEnd/>
              </a14:hiddenLine>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pic>
        <p:nvPicPr>
          <p:cNvPr id="15369" name="Picture 9" descr="B9315062241Z"/>
          <p:cNvPicPr>
            <a:picLocks noChangeAspect="1" noChangeArrowheads="1"/>
          </p:cNvPicPr>
          <p:nvPr/>
        </p:nvPicPr>
        <p:blipFill>
          <a:blip r:embed="rId5">
            <a:extLst>
              <a:ext uri="{28A0092B-C50C-407E-A947-70E740481C1C}">
                <a14:useLocalDpi xmlns:a14="http://schemas.microsoft.com/office/drawing/2010/main" val="0"/>
              </a:ext>
            </a:extLst>
          </a:blip>
          <a:srcRect l="3491" t="2322" r="35596" b="18611"/>
          <a:stretch>
            <a:fillRect/>
          </a:stretch>
        </p:blipFill>
        <p:spPr bwMode="auto">
          <a:xfrm>
            <a:off x="4995742" y="4141975"/>
            <a:ext cx="1705157" cy="1504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in">
                <a:solidFill>
                  <a:srgbClr val="F2F2F2"/>
                </a:solidFill>
                <a:miter lim="800000"/>
                <a:headEnd/>
                <a:tailEnd/>
              </a14:hiddenLine>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pic>
        <p:nvPicPr>
          <p:cNvPr id="15371" name="Picture 11" descr="2"/>
          <p:cNvPicPr>
            <a:picLocks noChangeAspect="1" noChangeArrowheads="1"/>
          </p:cNvPicPr>
          <p:nvPr/>
        </p:nvPicPr>
        <p:blipFill>
          <a:blip r:embed="rId6" cstate="print">
            <a:extLst>
              <a:ext uri="{28A0092B-C50C-407E-A947-70E740481C1C}">
                <a14:useLocalDpi xmlns:a14="http://schemas.microsoft.com/office/drawing/2010/main" val="0"/>
              </a:ext>
            </a:extLst>
          </a:blip>
          <a:srcRect r="18520"/>
          <a:stretch>
            <a:fillRect/>
          </a:stretch>
        </p:blipFill>
        <p:spPr bwMode="auto">
          <a:xfrm>
            <a:off x="3425321" y="5327822"/>
            <a:ext cx="1926628" cy="153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5375" name="Picture 15" descr="Manufacturing_engineering_industry"/>
          <p:cNvPicPr>
            <a:picLocks noChangeAspect="1" noChangeArrowheads="1"/>
          </p:cNvPicPr>
          <p:nvPr/>
        </p:nvPicPr>
        <p:blipFill>
          <a:blip r:embed="rId7" cstate="print">
            <a:extLst>
              <a:ext uri="{28A0092B-C50C-407E-A947-70E740481C1C}">
                <a14:useLocalDpi xmlns:a14="http://schemas.microsoft.com/office/drawing/2010/main" val="0"/>
              </a:ext>
            </a:extLst>
          </a:blip>
          <a:srcRect l="28984" t="15407" r="4025" b="34938"/>
          <a:stretch>
            <a:fillRect/>
          </a:stretch>
        </p:blipFill>
        <p:spPr bwMode="auto">
          <a:xfrm>
            <a:off x="6483868" y="4648200"/>
            <a:ext cx="2635250" cy="1500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5372" name="Picture 12" descr="top-tips-for-safer-welding-340x190"/>
          <p:cNvPicPr>
            <a:picLocks noChangeAspect="1" noChangeArrowheads="1"/>
          </p:cNvPicPr>
          <p:nvPr/>
        </p:nvPicPr>
        <p:blipFill>
          <a:blip r:embed="rId8">
            <a:extLst>
              <a:ext uri="{28A0092B-C50C-407E-A947-70E740481C1C}">
                <a14:useLocalDpi xmlns:a14="http://schemas.microsoft.com/office/drawing/2010/main" val="0"/>
              </a:ext>
            </a:extLst>
          </a:blip>
          <a:srcRect l="21825" t="-1662" r="19812"/>
          <a:stretch>
            <a:fillRect/>
          </a:stretch>
        </p:blipFill>
        <p:spPr bwMode="auto">
          <a:xfrm>
            <a:off x="2480868" y="4161491"/>
            <a:ext cx="1739163" cy="162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5373" name="Picture 13" descr="EHU276-Animation026"/>
          <p:cNvPicPr>
            <a:picLocks noChangeAspect="1" noChangeArrowheads="1"/>
          </p:cNvPicPr>
          <p:nvPr/>
        </p:nvPicPr>
        <p:blipFill>
          <a:blip r:embed="rId9" cstate="print">
            <a:extLst>
              <a:ext uri="{28A0092B-C50C-407E-A947-70E740481C1C}">
                <a14:useLocalDpi xmlns:a14="http://schemas.microsoft.com/office/drawing/2010/main" val="0"/>
              </a:ext>
            </a:extLst>
          </a:blip>
          <a:srcRect l="12314" t="6047" r="7185" b="24400"/>
          <a:stretch>
            <a:fillRect/>
          </a:stretch>
        </p:blipFill>
        <p:spPr bwMode="auto">
          <a:xfrm>
            <a:off x="949345" y="5230034"/>
            <a:ext cx="2019298" cy="1530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15370" name="Picture 10" descr="Phlebotomist or nurse reviewing patient information in blood bank royalty-free stock photo"/>
          <p:cNvPicPr>
            <a:picLocks noChangeAspect="1" noChangeArrowheads="1"/>
          </p:cNvPicPr>
          <p:nvPr/>
        </p:nvPicPr>
        <p:blipFill>
          <a:blip r:embed="rId10">
            <a:extLst>
              <a:ext uri="{28A0092B-C50C-407E-A947-70E740481C1C}">
                <a14:useLocalDpi xmlns:a14="http://schemas.microsoft.com/office/drawing/2010/main" val="0"/>
              </a:ext>
            </a:extLst>
          </a:blip>
          <a:srcRect l="20378" t="1628" r="10240" b="3439"/>
          <a:stretch>
            <a:fillRect/>
          </a:stretch>
        </p:blipFill>
        <p:spPr bwMode="auto">
          <a:xfrm>
            <a:off x="0" y="4240130"/>
            <a:ext cx="170515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Galena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1289593"/>
              </p:ext>
            </p:extLst>
          </p:nvPr>
        </p:nvGraphicFramePr>
        <p:xfrm>
          <a:off x="228600" y="1905000"/>
          <a:ext cx="5940552" cy="3804869"/>
        </p:xfrm>
        <a:graphic>
          <a:graphicData uri="http://schemas.openxmlformats.org/drawingml/2006/table">
            <a:tbl>
              <a:tblPr/>
              <a:tblGrid>
                <a:gridCol w="1985844">
                  <a:extLst>
                    <a:ext uri="{9D8B030D-6E8A-4147-A177-3AD203B41FA5}">
                      <a16:colId xmlns:a16="http://schemas.microsoft.com/office/drawing/2014/main" val="20000"/>
                    </a:ext>
                  </a:extLst>
                </a:gridCol>
                <a:gridCol w="2854447">
                  <a:extLst>
                    <a:ext uri="{9D8B030D-6E8A-4147-A177-3AD203B41FA5}">
                      <a16:colId xmlns:a16="http://schemas.microsoft.com/office/drawing/2014/main" val="20001"/>
                    </a:ext>
                  </a:extLst>
                </a:gridCol>
                <a:gridCol w="1100261">
                  <a:extLst>
                    <a:ext uri="{9D8B030D-6E8A-4147-A177-3AD203B41FA5}">
                      <a16:colId xmlns:a16="http://schemas.microsoft.com/office/drawing/2014/main" val="20002"/>
                    </a:ext>
                  </a:extLst>
                </a:gridCol>
              </a:tblGrid>
              <a:tr h="581609">
                <a:tc>
                  <a:txBody>
                    <a:bodyPr/>
                    <a:lstStyle/>
                    <a:p>
                      <a:pPr marR="0" indent="0" algn="ctr" rtl="0">
                        <a:lnSpc>
                          <a:spcPct val="125000"/>
                        </a:lnSpc>
                        <a:spcBef>
                          <a:spcPts val="0"/>
                        </a:spcBef>
                        <a:spcAft>
                          <a:spcPts val="0"/>
                        </a:spcAft>
                      </a:pPr>
                      <a:r>
                        <a:rPr lang="en-US" sz="12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12700" cap="flat" cmpd="sng" algn="ctr">
                      <a:solidFill>
                        <a:srgbClr val="8EB610"/>
                      </a:solidFill>
                      <a:prstDash val="solid"/>
                      <a:round/>
                      <a:headEnd type="none" w="med" len="med"/>
                      <a:tailEnd type="none" w="med" len="med"/>
                    </a:lnL>
                    <a:lnR>
                      <a:noFill/>
                    </a:lnR>
                    <a:lnT w="12700"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dirty="0">
                          <a:ln>
                            <a:noFill/>
                          </a:ln>
                          <a:solidFill>
                            <a:srgbClr val="FFFFFF"/>
                          </a:solidFill>
                          <a:effectLst/>
                          <a:latin typeface="Arial" panose="020B0604020202020204" pitchFamily="34" charset="0"/>
                        </a:rPr>
                        <a:t>Course Sequence</a:t>
                      </a:r>
                      <a:endParaRPr lang="en-US" sz="900" kern="1400" dirty="0">
                        <a:ln>
                          <a:noFill/>
                        </a:ln>
                        <a:solidFill>
                          <a:srgbClr val="4D4D4D"/>
                        </a:solidFill>
                        <a:effectLst/>
                        <a:latin typeface="Arial" panose="020B0604020202020204" pitchFamily="34" charset="0"/>
                      </a:endParaRPr>
                    </a:p>
                  </a:txBody>
                  <a:tcPr marL="36576" marR="36576" marT="36576" marB="36576" anchor="ctr">
                    <a:lnL>
                      <a:noFill/>
                    </a:lnL>
                    <a:lnR>
                      <a:noFill/>
                    </a:lnR>
                    <a:lnT w="12700"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a:noFill/>
                    </a:lnL>
                    <a:lnR w="12700" cap="flat" cmpd="sng" algn="ctr">
                      <a:solidFill>
                        <a:srgbClr val="8EB610"/>
                      </a:solidFill>
                      <a:prstDash val="solid"/>
                      <a:round/>
                      <a:headEnd type="none" w="med" len="med"/>
                      <a:tailEnd type="none" w="med" len="med"/>
                    </a:lnR>
                    <a:lnT w="12700"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587146">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Construction Technology</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Construction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Construction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Construction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7</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0776">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Culinary Arts</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Culinary Arts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Culinary Arts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Culinary Arts III</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14</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1609">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Drafting and Design</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Drafting and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Drafting and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Drafting and Design III</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1609">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Metalworking</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Metalworking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Metalworking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Metalworking III</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18</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1609">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Web Design and Development</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Web Design and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Web Design and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Web Design and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dirty="0">
                          <a:ln>
                            <a:noFill/>
                          </a:ln>
                          <a:solidFill>
                            <a:srgbClr val="333333"/>
                          </a:solidFill>
                          <a:effectLst/>
                          <a:latin typeface="Arial" panose="020B0604020202020204" pitchFamily="34" charset="0"/>
                        </a:rPr>
                        <a:t>6</a:t>
                      </a:r>
                      <a:endParaRPr lang="en-US" sz="900" kern="1400" dirty="0">
                        <a:ln>
                          <a:noFill/>
                        </a:ln>
                        <a:solidFill>
                          <a:srgbClr val="4D4D4D"/>
                        </a:solidFill>
                        <a:effectLst/>
                        <a:latin typeface="Arial" panose="020B0604020202020204" pitchFamily="34" charset="0"/>
                      </a:endParaRPr>
                    </a:p>
                  </a:txBody>
                  <a:tcPr marL="36576" marR="36576" marT="36576" marB="36576" anchor="ctr">
                    <a:lnL w="9525" cap="flat" cmpd="sng" algn="ctr">
                      <a:solidFill>
                        <a:srgbClr val="8EB610"/>
                      </a:solidFill>
                      <a:prstDash val="solid"/>
                      <a:round/>
                      <a:headEnd type="none" w="med" len="med"/>
                      <a:tailEnd type="none" w="med" len="med"/>
                    </a:lnL>
                    <a:lnR w="9525" cap="flat" cmpd="sng" algn="ctr">
                      <a:solidFill>
                        <a:srgbClr val="8EB610"/>
                      </a:solidFill>
                      <a:prstDash val="solid"/>
                      <a:round/>
                      <a:headEnd type="none" w="med" len="med"/>
                      <a:tailEnd type="none" w="med" len="med"/>
                    </a:lnR>
                    <a:lnT w="9525" cap="flat" cmpd="sng" algn="ctr">
                      <a:solidFill>
                        <a:srgbClr val="8EB610"/>
                      </a:solidFill>
                      <a:prstDash val="solid"/>
                      <a:round/>
                      <a:headEnd type="none" w="med" len="med"/>
                      <a:tailEnd type="none" w="med" len="med"/>
                    </a:lnT>
                    <a:lnB w="9525"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3500438" y="1143000"/>
            <a:ext cx="5940425" cy="34337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5122" name="Picture 2" descr="Closeup of girl in blue dungarees working at garage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583" y="481902"/>
            <a:ext cx="26781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3"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362699" y="2565527"/>
            <a:ext cx="2634997" cy="1701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5124" name="Picture 4" descr="Manufacturing_engineering_industry"/>
          <p:cNvPicPr>
            <a:picLocks noChangeAspect="1" noChangeArrowheads="1"/>
          </p:cNvPicPr>
          <p:nvPr/>
        </p:nvPicPr>
        <p:blipFill>
          <a:blip r:embed="rId4" cstate="print">
            <a:extLst>
              <a:ext uri="{28A0092B-C50C-407E-A947-70E740481C1C}">
                <a14:useLocalDpi xmlns:a14="http://schemas.microsoft.com/office/drawing/2010/main" val="0"/>
              </a:ext>
            </a:extLst>
          </a:blip>
          <a:srcRect l="28984" t="15407" r="4025" b="34938"/>
          <a:stretch>
            <a:fillRect/>
          </a:stretch>
        </p:blipFill>
        <p:spPr bwMode="auto">
          <a:xfrm>
            <a:off x="6392926" y="4661295"/>
            <a:ext cx="2635250" cy="173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18062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Hug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6575481"/>
              </p:ext>
            </p:extLst>
          </p:nvPr>
        </p:nvGraphicFramePr>
        <p:xfrm>
          <a:off x="304800" y="1981200"/>
          <a:ext cx="5857494" cy="3687724"/>
        </p:xfrm>
        <a:graphic>
          <a:graphicData uri="http://schemas.openxmlformats.org/drawingml/2006/table">
            <a:tbl>
              <a:tblPr/>
              <a:tblGrid>
                <a:gridCol w="1958081">
                  <a:extLst>
                    <a:ext uri="{9D8B030D-6E8A-4147-A177-3AD203B41FA5}">
                      <a16:colId xmlns:a16="http://schemas.microsoft.com/office/drawing/2014/main" val="20000"/>
                    </a:ext>
                  </a:extLst>
                </a:gridCol>
                <a:gridCol w="2814531">
                  <a:extLst>
                    <a:ext uri="{9D8B030D-6E8A-4147-A177-3AD203B41FA5}">
                      <a16:colId xmlns:a16="http://schemas.microsoft.com/office/drawing/2014/main" val="20001"/>
                    </a:ext>
                  </a:extLst>
                </a:gridCol>
                <a:gridCol w="1084882">
                  <a:extLst>
                    <a:ext uri="{9D8B030D-6E8A-4147-A177-3AD203B41FA5}">
                      <a16:colId xmlns:a16="http://schemas.microsoft.com/office/drawing/2014/main" val="20002"/>
                    </a:ext>
                  </a:extLst>
                </a:gridCol>
              </a:tblGrid>
              <a:tr h="651916">
                <a:tc>
                  <a:txBody>
                    <a:bodyPr/>
                    <a:lstStyle/>
                    <a:p>
                      <a:pPr marR="0" indent="0" algn="ctr" rtl="0">
                        <a:lnSpc>
                          <a:spcPct val="125000"/>
                        </a:lnSpc>
                        <a:spcBef>
                          <a:spcPts val="0"/>
                        </a:spcBef>
                        <a:spcAft>
                          <a:spcPts val="0"/>
                        </a:spcAft>
                      </a:pPr>
                      <a:r>
                        <a:rPr lang="en-US" sz="12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658127">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Baking and Pastry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Culinary Arts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Baking and Pastry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Baking and Pastry 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8</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5231">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Culinary Arts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Culinary Arts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Culinary Arts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Culinary Arts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14</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1916">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Human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Human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Human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Human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6</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1916">
                <a:tc>
                  <a:txBody>
                    <a:bodyPr/>
                    <a:lstStyle/>
                    <a:p>
                      <a:pPr marR="0" indent="0" algn="ctr" rtl="0">
                        <a:lnSpc>
                          <a:spcPct val="125000"/>
                        </a:lnSpc>
                        <a:spcBef>
                          <a:spcPts val="0"/>
                        </a:spcBef>
                        <a:spcAft>
                          <a:spcPts val="0"/>
                        </a:spcAft>
                      </a:pPr>
                      <a:r>
                        <a:rPr lang="en-US" sz="1200" kern="1400" dirty="0">
                          <a:ln>
                            <a:noFill/>
                          </a:ln>
                          <a:solidFill>
                            <a:srgbClr val="333333"/>
                          </a:solidFill>
                          <a:effectLst/>
                          <a:latin typeface="Arial" panose="020B0604020202020204" pitchFamily="34" charset="0"/>
                        </a:rPr>
                        <a:t>Web Design </a:t>
                      </a:r>
                      <a:endParaRPr lang="en-US" sz="900" kern="1400" dirty="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dirty="0">
                          <a:ln>
                            <a:noFill/>
                          </a:ln>
                          <a:solidFill>
                            <a:srgbClr val="333333"/>
                          </a:solidFill>
                          <a:effectLst/>
                          <a:latin typeface="Arial" panose="020B0604020202020204" pitchFamily="34" charset="0"/>
                        </a:rPr>
                        <a:t>and Development</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Web Design and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Web Design and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333333"/>
                          </a:solidFill>
                          <a:effectLst/>
                          <a:latin typeface="Arial" panose="020B0604020202020204" pitchFamily="34" charset="0"/>
                        </a:rPr>
                        <a:t>Web Design and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dirty="0">
                          <a:ln>
                            <a:noFill/>
                          </a:ln>
                          <a:solidFill>
                            <a:srgbClr val="333333"/>
                          </a:solidFill>
                          <a:effectLst/>
                          <a:latin typeface="Arial" panose="020B0604020202020204" pitchFamily="34" charset="0"/>
                        </a:rPr>
                        <a:t>6</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Control 1"/>
          <p:cNvSpPr>
            <a:spLocks noChangeArrowheads="1" noChangeShapeType="1"/>
          </p:cNvSpPr>
          <p:nvPr/>
        </p:nvSpPr>
        <p:spPr bwMode="auto">
          <a:xfrm>
            <a:off x="5224463" y="3162300"/>
            <a:ext cx="5857875" cy="32194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Group of chefs cooking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14084"/>
          <a:stretch>
            <a:fillRect/>
          </a:stretch>
        </p:blipFill>
        <p:spPr bwMode="auto">
          <a:xfrm>
            <a:off x="6400800" y="419100"/>
            <a:ext cx="2513013"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400801" y="2514600"/>
            <a:ext cx="25130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iteday08_lores0001"/>
          <p:cNvPicPr>
            <a:picLocks noChangeAspect="1" noChangeArrowheads="1"/>
          </p:cNvPicPr>
          <p:nvPr/>
        </p:nvPicPr>
        <p:blipFill>
          <a:blip r:embed="rId4" cstate="print">
            <a:extLst>
              <a:ext uri="{28A0092B-C50C-407E-A947-70E740481C1C}">
                <a14:useLocalDpi xmlns:a14="http://schemas.microsoft.com/office/drawing/2010/main" val="0"/>
              </a:ext>
            </a:extLst>
          </a:blip>
          <a:srcRect l="29305" t="16301" r="9695" b="14964"/>
          <a:stretch>
            <a:fillRect/>
          </a:stretch>
        </p:blipFill>
        <p:spPr bwMode="auto">
          <a:xfrm>
            <a:off x="6400800" y="4584002"/>
            <a:ext cx="2513013" cy="167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2668651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Incline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7736488"/>
              </p:ext>
            </p:extLst>
          </p:nvPr>
        </p:nvGraphicFramePr>
        <p:xfrm>
          <a:off x="304800" y="2057400"/>
          <a:ext cx="5822824" cy="3698443"/>
        </p:xfrm>
        <a:graphic>
          <a:graphicData uri="http://schemas.openxmlformats.org/drawingml/2006/table">
            <a:tbl>
              <a:tblPr/>
              <a:tblGrid>
                <a:gridCol w="1946491">
                  <a:extLst>
                    <a:ext uri="{9D8B030D-6E8A-4147-A177-3AD203B41FA5}">
                      <a16:colId xmlns:a16="http://schemas.microsoft.com/office/drawing/2014/main" val="20000"/>
                    </a:ext>
                  </a:extLst>
                </a:gridCol>
                <a:gridCol w="2797881">
                  <a:extLst>
                    <a:ext uri="{9D8B030D-6E8A-4147-A177-3AD203B41FA5}">
                      <a16:colId xmlns:a16="http://schemas.microsoft.com/office/drawing/2014/main" val="20001"/>
                    </a:ext>
                  </a:extLst>
                </a:gridCol>
                <a:gridCol w="1078452">
                  <a:extLst>
                    <a:ext uri="{9D8B030D-6E8A-4147-A177-3AD203B41FA5}">
                      <a16:colId xmlns:a16="http://schemas.microsoft.com/office/drawing/2014/main" val="20002"/>
                    </a:ext>
                  </a:extLst>
                </a:gridCol>
              </a:tblGrid>
              <a:tr h="662635">
                <a:tc>
                  <a:txBody>
                    <a:bodyPr/>
                    <a:lstStyle/>
                    <a:p>
                      <a:pPr marR="0" indent="0" algn="ctr" rtl="0">
                        <a:lnSpc>
                          <a:spcPct val="125000"/>
                        </a:lnSpc>
                        <a:spcBef>
                          <a:spcPts val="0"/>
                        </a:spcBef>
                        <a:spcAft>
                          <a:spcPts val="0"/>
                        </a:spcAft>
                      </a:pPr>
                      <a:r>
                        <a:rPr lang="en-US" sz="14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668947">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Automotive Technology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Automotive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Automotive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Automotive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4D4D4D"/>
                          </a:solidFill>
                          <a:effectLst/>
                          <a:latin typeface="Arial" panose="020B0604020202020204" pitchFamily="34" charset="0"/>
                        </a:rPr>
                        <a:t>13</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5231">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Drafting and Design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Drafting and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Drafting and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Drafting and Design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635">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Foods and Nutrition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Foods and Nutrition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Foods and Nutrition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Foods and Nutrition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635">
                <a:tc>
                  <a:txBody>
                    <a:bodyPr/>
                    <a:lstStyle/>
                    <a:p>
                      <a:pPr marR="0" indent="0" algn="ctr" rtl="0">
                        <a:lnSpc>
                          <a:spcPct val="125000"/>
                        </a:lnSpc>
                        <a:spcBef>
                          <a:spcPts val="0"/>
                        </a:spcBef>
                        <a:spcAft>
                          <a:spcPts val="0"/>
                        </a:spcAft>
                      </a:pPr>
                      <a:r>
                        <a:rPr lang="en-US" sz="1200" kern="1400" dirty="0">
                          <a:ln>
                            <a:noFill/>
                          </a:ln>
                          <a:solidFill>
                            <a:srgbClr val="000000"/>
                          </a:solidFill>
                          <a:effectLst/>
                          <a:latin typeface="Arial" panose="020B0604020202020204" pitchFamily="34" charset="0"/>
                        </a:rPr>
                        <a:t>Welding Technology</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Welding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Welding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kern="1400">
                          <a:ln>
                            <a:noFill/>
                          </a:ln>
                          <a:solidFill>
                            <a:srgbClr val="000000"/>
                          </a:solidFill>
                          <a:effectLst/>
                          <a:latin typeface="Arial" panose="020B0604020202020204" pitchFamily="34" charset="0"/>
                        </a:rPr>
                        <a:t>Welding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200" kern="1400" dirty="0">
                          <a:ln>
                            <a:noFill/>
                          </a:ln>
                          <a:solidFill>
                            <a:srgbClr val="4D4D4D"/>
                          </a:solidFill>
                          <a:effectLst/>
                          <a:latin typeface="Arial" panose="020B0604020202020204" pitchFamily="34" charset="0"/>
                        </a:rPr>
                        <a:t>20</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Control 1"/>
          <p:cNvSpPr>
            <a:spLocks noChangeArrowheads="1" noChangeShapeType="1"/>
          </p:cNvSpPr>
          <p:nvPr/>
        </p:nvSpPr>
        <p:spPr bwMode="auto">
          <a:xfrm>
            <a:off x="5241925" y="3214688"/>
            <a:ext cx="5822950" cy="326231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4" descr="Group Of Elementary Age Schoolchildren In Class With Teacher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9077"/>
            <a:ext cx="254374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5" descr="Rotor-Welding"/>
          <p:cNvPicPr>
            <a:picLocks noChangeAspect="1" noChangeArrowheads="1"/>
          </p:cNvPicPr>
          <p:nvPr/>
        </p:nvPicPr>
        <p:blipFill>
          <a:blip r:embed="rId3" cstate="print">
            <a:extLst>
              <a:ext uri="{28A0092B-C50C-407E-A947-70E740481C1C}">
                <a14:useLocalDpi xmlns:a14="http://schemas.microsoft.com/office/drawing/2010/main" val="0"/>
              </a:ext>
            </a:extLst>
          </a:blip>
          <a:srcRect t="14662" r="4019" b="6830"/>
          <a:stretch>
            <a:fillRect/>
          </a:stretch>
        </p:blipFill>
        <p:spPr bwMode="auto">
          <a:xfrm>
            <a:off x="6400800" y="2519220"/>
            <a:ext cx="2512155" cy="167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6" descr="2"/>
          <p:cNvPicPr>
            <a:picLocks noChangeAspect="1" noChangeArrowheads="1"/>
          </p:cNvPicPr>
          <p:nvPr/>
        </p:nvPicPr>
        <p:blipFill>
          <a:blip r:embed="rId4">
            <a:extLst>
              <a:ext uri="{28A0092B-C50C-407E-A947-70E740481C1C}">
                <a14:useLocalDpi xmlns:a14="http://schemas.microsoft.com/office/drawing/2010/main" val="0"/>
              </a:ext>
            </a:extLst>
          </a:blip>
          <a:srcRect r="18520"/>
          <a:stretch>
            <a:fillRect/>
          </a:stretch>
        </p:blipFill>
        <p:spPr bwMode="auto">
          <a:xfrm>
            <a:off x="6421831" y="4577171"/>
            <a:ext cx="2491123" cy="1867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225179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McQueen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717209"/>
              </p:ext>
            </p:extLst>
          </p:nvPr>
        </p:nvGraphicFramePr>
        <p:xfrm>
          <a:off x="381000" y="1828800"/>
          <a:ext cx="5533518" cy="4115562"/>
        </p:xfrm>
        <a:graphic>
          <a:graphicData uri="http://schemas.openxmlformats.org/drawingml/2006/table">
            <a:tbl>
              <a:tblPr/>
              <a:tblGrid>
                <a:gridCol w="1849781">
                  <a:extLst>
                    <a:ext uri="{9D8B030D-6E8A-4147-A177-3AD203B41FA5}">
                      <a16:colId xmlns:a16="http://schemas.microsoft.com/office/drawing/2014/main" val="20000"/>
                    </a:ext>
                  </a:extLst>
                </a:gridCol>
                <a:gridCol w="2658865">
                  <a:extLst>
                    <a:ext uri="{9D8B030D-6E8A-4147-A177-3AD203B41FA5}">
                      <a16:colId xmlns:a16="http://schemas.microsoft.com/office/drawing/2014/main" val="20001"/>
                    </a:ext>
                  </a:extLst>
                </a:gridCol>
                <a:gridCol w="1024872">
                  <a:extLst>
                    <a:ext uri="{9D8B030D-6E8A-4147-A177-3AD203B41FA5}">
                      <a16:colId xmlns:a16="http://schemas.microsoft.com/office/drawing/2014/main" val="20002"/>
                    </a:ext>
                  </a:extLst>
                </a:gridCol>
              </a:tblGrid>
              <a:tr h="590639">
                <a:tc>
                  <a:txBody>
                    <a:bodyPr/>
                    <a:lstStyle/>
                    <a:p>
                      <a:pPr marR="0" indent="0" algn="ctr" rtl="0">
                        <a:lnSpc>
                          <a:spcPct val="125000"/>
                        </a:lnSpc>
                        <a:spcBef>
                          <a:spcPts val="0"/>
                        </a:spcBef>
                        <a:spcAft>
                          <a:spcPts val="0"/>
                        </a:spcAft>
                      </a:pPr>
                      <a:r>
                        <a:rPr lang="en-US" sz="14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596278">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Automotive Technology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Automotive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Automotive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Automotive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13</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6278">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Baking and Pastry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Culinary Arts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Baking and Pastry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Baking and Pastry 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8</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1416">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Culinary Arts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Culinary Arts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Culinary Arts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Culinary Arts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14</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90639">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6</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0639">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Metalworking</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Metalworking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Metalworking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Metalworking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dirty="0">
                          <a:ln>
                            <a:noFill/>
                          </a:ln>
                          <a:solidFill>
                            <a:srgbClr val="333333"/>
                          </a:solidFill>
                          <a:effectLst/>
                          <a:latin typeface="Arial" panose="020B0604020202020204" pitchFamily="34" charset="0"/>
                        </a:rPr>
                        <a:t>18</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5467350" y="2832100"/>
            <a:ext cx="5534025" cy="35258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medical doctor examining senior patient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4573" r="2298"/>
          <a:stretch>
            <a:fillRect/>
          </a:stretch>
        </p:blipFill>
        <p:spPr bwMode="auto">
          <a:xfrm>
            <a:off x="6096000" y="1202247"/>
            <a:ext cx="28655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Group of chefs cooking royalty-free stock photo"/>
          <p:cNvPicPr>
            <a:picLocks noChangeAspect="1" noChangeArrowheads="1"/>
          </p:cNvPicPr>
          <p:nvPr/>
        </p:nvPicPr>
        <p:blipFill>
          <a:blip r:embed="rId3">
            <a:extLst>
              <a:ext uri="{28A0092B-C50C-407E-A947-70E740481C1C}">
                <a14:useLocalDpi xmlns:a14="http://schemas.microsoft.com/office/drawing/2010/main" val="0"/>
              </a:ext>
            </a:extLst>
          </a:blip>
          <a:srcRect t="14084"/>
          <a:stretch>
            <a:fillRect/>
          </a:stretch>
        </p:blipFill>
        <p:spPr bwMode="auto">
          <a:xfrm>
            <a:off x="6096000" y="3091372"/>
            <a:ext cx="2879694"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4" descr="EHU276-Animation026"/>
          <p:cNvPicPr>
            <a:picLocks noChangeAspect="1" noChangeArrowheads="1"/>
          </p:cNvPicPr>
          <p:nvPr/>
        </p:nvPicPr>
        <p:blipFill>
          <a:blip r:embed="rId4" cstate="print">
            <a:extLst>
              <a:ext uri="{28A0092B-C50C-407E-A947-70E740481C1C}">
                <a14:useLocalDpi xmlns:a14="http://schemas.microsoft.com/office/drawing/2010/main" val="0"/>
              </a:ext>
            </a:extLst>
          </a:blip>
          <a:srcRect l="12314" t="6047" r="7185" b="24400"/>
          <a:stretch>
            <a:fillRect/>
          </a:stretch>
        </p:blipFill>
        <p:spPr bwMode="auto">
          <a:xfrm>
            <a:off x="6096000" y="4816349"/>
            <a:ext cx="2879694" cy="1529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80184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5182"/>
            <a:ext cx="8229600" cy="1143000"/>
          </a:xfrm>
        </p:spPr>
        <p:txBody>
          <a:bodyPr>
            <a:normAutofit/>
          </a:bodyPr>
          <a:lstStyle/>
          <a:p>
            <a:pPr algn="l"/>
            <a:r>
              <a:rPr lang="en-US" dirty="0" smtClean="0">
                <a:solidFill>
                  <a:schemeClr val="bg1"/>
                </a:solidFill>
                <a:latin typeface="Myriad Pro"/>
              </a:rPr>
              <a:t>North Valleys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7362534"/>
              </p:ext>
            </p:extLst>
          </p:nvPr>
        </p:nvGraphicFramePr>
        <p:xfrm>
          <a:off x="304800" y="1426782"/>
          <a:ext cx="5181601" cy="4931412"/>
        </p:xfrm>
        <a:graphic>
          <a:graphicData uri="http://schemas.openxmlformats.org/drawingml/2006/table">
            <a:tbl>
              <a:tblPr/>
              <a:tblGrid>
                <a:gridCol w="1695523">
                  <a:extLst>
                    <a:ext uri="{9D8B030D-6E8A-4147-A177-3AD203B41FA5}">
                      <a16:colId xmlns:a16="http://schemas.microsoft.com/office/drawing/2014/main" val="20000"/>
                    </a:ext>
                  </a:extLst>
                </a:gridCol>
                <a:gridCol w="1790555">
                  <a:extLst>
                    <a:ext uri="{9D8B030D-6E8A-4147-A177-3AD203B41FA5}">
                      <a16:colId xmlns:a16="http://schemas.microsoft.com/office/drawing/2014/main" val="20001"/>
                    </a:ext>
                  </a:extLst>
                </a:gridCol>
                <a:gridCol w="1695523">
                  <a:extLst>
                    <a:ext uri="{9D8B030D-6E8A-4147-A177-3AD203B41FA5}">
                      <a16:colId xmlns:a16="http://schemas.microsoft.com/office/drawing/2014/main" val="20002"/>
                    </a:ext>
                  </a:extLst>
                </a:gridCol>
              </a:tblGrid>
              <a:tr h="503225">
                <a:tc>
                  <a:txBody>
                    <a:bodyPr/>
                    <a:lstStyle/>
                    <a:p>
                      <a:pPr marR="0" indent="0" algn="ctr" rtl="0">
                        <a:lnSpc>
                          <a:spcPct val="125000"/>
                        </a:lnSpc>
                        <a:spcBef>
                          <a:spcPts val="0"/>
                        </a:spcBef>
                        <a:spcAft>
                          <a:spcPts val="0"/>
                        </a:spcAft>
                      </a:pPr>
                      <a:r>
                        <a:rPr lang="en-US" sz="1100" b="1" kern="1400" dirty="0">
                          <a:ln>
                            <a:noFill/>
                          </a:ln>
                          <a:solidFill>
                            <a:srgbClr val="FFFFFF"/>
                          </a:solidFill>
                          <a:effectLst/>
                          <a:latin typeface="Arial" panose="020B0604020202020204" pitchFamily="34" charset="0"/>
                        </a:rPr>
                        <a:t>CTE Program</a:t>
                      </a:r>
                      <a:endParaRPr lang="en-US" sz="700" kern="1400" dirty="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100" b="1" kern="1400">
                          <a:ln>
                            <a:noFill/>
                          </a:ln>
                          <a:solidFill>
                            <a:srgbClr val="FFFFFF"/>
                          </a:solidFill>
                          <a:effectLst/>
                          <a:latin typeface="Arial" panose="020B0604020202020204" pitchFamily="34" charset="0"/>
                        </a:rPr>
                        <a:t>Course Sequence</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100" b="1" kern="1400">
                          <a:ln>
                            <a:noFill/>
                          </a:ln>
                          <a:solidFill>
                            <a:srgbClr val="FFFFFF"/>
                          </a:solidFill>
                          <a:effectLst/>
                          <a:latin typeface="Arial" panose="020B0604020202020204" pitchFamily="34" charset="0"/>
                        </a:rPr>
                        <a:t>Possible Credits</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617253">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Animation</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Animation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Animation II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Animation III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9</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17253">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Culinary Arts</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Culinary Arts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Culinary Arts II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Culinary Arts III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14</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7253">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Diesel Technology</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de-DE" sz="900" kern="1400">
                          <a:ln>
                            <a:noFill/>
                          </a:ln>
                          <a:solidFill>
                            <a:srgbClr val="000000"/>
                          </a:solidFill>
                          <a:effectLst/>
                          <a:latin typeface="Arial" panose="020B0604020202020204" pitchFamily="34" charset="0"/>
                        </a:rPr>
                        <a:t>Diesel Technology I</a:t>
                      </a:r>
                      <a:endParaRPr lang="de-DE"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de-DE" sz="900" kern="1400">
                          <a:ln>
                            <a:noFill/>
                          </a:ln>
                          <a:solidFill>
                            <a:srgbClr val="000000"/>
                          </a:solidFill>
                          <a:effectLst/>
                          <a:latin typeface="Arial" panose="020B0604020202020204" pitchFamily="34" charset="0"/>
                        </a:rPr>
                        <a:t>Diesel Technology II</a:t>
                      </a:r>
                      <a:endParaRPr lang="de-DE"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de-DE" sz="900" kern="1400">
                          <a:ln>
                            <a:noFill/>
                          </a:ln>
                          <a:solidFill>
                            <a:srgbClr val="000000"/>
                          </a:solidFill>
                          <a:effectLst/>
                          <a:latin typeface="Arial" panose="020B0604020202020204" pitchFamily="34" charset="0"/>
                        </a:rPr>
                        <a:t>Diesel Technology III</a:t>
                      </a:r>
                      <a:endParaRPr lang="de-DE"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8</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7253">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9</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17253">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11</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59589">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IT Service and Support</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IT Essentials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IT Essentials 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10</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82333">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Web Design and Development</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Web Design and Development 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Web Design and Development II</a:t>
                      </a:r>
                      <a:endParaRPr lang="en-US" sz="7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Web Design and Development III</a:t>
                      </a:r>
                      <a:endParaRPr lang="en-US" sz="700" kern="140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dirty="0">
                          <a:ln>
                            <a:noFill/>
                          </a:ln>
                          <a:solidFill>
                            <a:srgbClr val="4D4D4D"/>
                          </a:solidFill>
                          <a:effectLst/>
                          <a:latin typeface="Arial" panose="020B0604020202020204" pitchFamily="34" charset="0"/>
                        </a:rPr>
                        <a:t>6</a:t>
                      </a:r>
                      <a:endParaRPr lang="en-US" sz="700" kern="1400" dirty="0">
                        <a:ln>
                          <a:noFill/>
                        </a:ln>
                        <a:solidFill>
                          <a:srgbClr val="4D4D4D"/>
                        </a:solidFill>
                        <a:effectLst/>
                        <a:latin typeface="Arial" panose="020B0604020202020204" pitchFamily="34" charset="0"/>
                      </a:endParaRPr>
                    </a:p>
                  </a:txBody>
                  <a:tcPr marL="29322" marR="29322" marT="29322" marB="29322"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 name="Control 1"/>
          <p:cNvSpPr>
            <a:spLocks noChangeArrowheads="1" noChangeShapeType="1"/>
          </p:cNvSpPr>
          <p:nvPr/>
        </p:nvSpPr>
        <p:spPr bwMode="auto">
          <a:xfrm>
            <a:off x="3565525" y="987425"/>
            <a:ext cx="6286500" cy="53768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Closeup of girl in blue dungarees working at garage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036638"/>
            <a:ext cx="26781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019800" y="2946527"/>
            <a:ext cx="2634997" cy="1701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Manufacturing_engineering_industry"/>
          <p:cNvPicPr>
            <a:picLocks noChangeAspect="1" noChangeArrowheads="1"/>
          </p:cNvPicPr>
          <p:nvPr/>
        </p:nvPicPr>
        <p:blipFill>
          <a:blip r:embed="rId4" cstate="print">
            <a:extLst>
              <a:ext uri="{28A0092B-C50C-407E-A947-70E740481C1C}">
                <a14:useLocalDpi xmlns:a14="http://schemas.microsoft.com/office/drawing/2010/main" val="0"/>
              </a:ext>
            </a:extLst>
          </a:blip>
          <a:srcRect l="28984" t="15407" r="4025" b="34938"/>
          <a:stretch>
            <a:fillRect/>
          </a:stretch>
        </p:blipFill>
        <p:spPr bwMode="auto">
          <a:xfrm>
            <a:off x="6019800" y="4876800"/>
            <a:ext cx="2635250" cy="173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307993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Reed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537356"/>
              </p:ext>
            </p:extLst>
          </p:nvPr>
        </p:nvGraphicFramePr>
        <p:xfrm>
          <a:off x="457200" y="1312990"/>
          <a:ext cx="5257800" cy="5413014"/>
        </p:xfrm>
        <a:graphic>
          <a:graphicData uri="http://schemas.openxmlformats.org/drawingml/2006/table">
            <a:tbl>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411750">
                <a:tc>
                  <a:txBody>
                    <a:bodyPr/>
                    <a:lstStyle/>
                    <a:p>
                      <a:pPr marR="0" indent="0" algn="ctr" rtl="0">
                        <a:lnSpc>
                          <a:spcPct val="125000"/>
                        </a:lnSpc>
                        <a:spcBef>
                          <a:spcPts val="0"/>
                        </a:spcBef>
                        <a:spcAft>
                          <a:spcPts val="0"/>
                        </a:spcAft>
                      </a:pPr>
                      <a:r>
                        <a:rPr lang="en-US" sz="800" b="1" kern="1400">
                          <a:ln>
                            <a:noFill/>
                          </a:ln>
                          <a:solidFill>
                            <a:srgbClr val="FFFFFF"/>
                          </a:solidFill>
                          <a:effectLst/>
                          <a:latin typeface="Arial" panose="020B0604020202020204" pitchFamily="34" charset="0"/>
                        </a:rPr>
                        <a:t>CTE Program</a:t>
                      </a:r>
                      <a:endParaRPr lang="en-US" sz="7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800" b="1" kern="1400">
                          <a:ln>
                            <a:noFill/>
                          </a:ln>
                          <a:solidFill>
                            <a:srgbClr val="FFFFFF"/>
                          </a:solidFill>
                          <a:effectLst/>
                          <a:latin typeface="Arial" panose="020B0604020202020204" pitchFamily="34" charset="0"/>
                        </a:rPr>
                        <a:t>Course Sequence</a:t>
                      </a:r>
                      <a:endParaRPr lang="en-US" sz="7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800" b="1" kern="1400">
                          <a:ln>
                            <a:noFill/>
                          </a:ln>
                          <a:solidFill>
                            <a:srgbClr val="FFFFFF"/>
                          </a:solidFill>
                          <a:effectLst/>
                          <a:latin typeface="Arial" panose="020B0604020202020204" pitchFamily="34" charset="0"/>
                        </a:rPr>
                        <a:t>Possible Credits</a:t>
                      </a:r>
                      <a:endParaRPr lang="en-US" sz="7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546021">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Automotive Technology</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Automotive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Automotive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Automotive Technology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333333"/>
                          </a:solidFill>
                          <a:effectLst/>
                          <a:latin typeface="Arial" panose="020B0604020202020204" pitchFamily="34" charset="0"/>
                        </a:rPr>
                        <a:t>13</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Biomedical</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Biomedical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Biomedical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Biomedical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Energy Technologies</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Energy Technologies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Energy Technologies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Energy Technologies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16</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Foods and Nutrition</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Foods and Nutrition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Foods and Nutrition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Foods and Nutrition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Graphic Design</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Graphic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Graphic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Graphic Design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11</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66702">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Human Development</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Human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Human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Human Development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6</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6021">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III</a:t>
                      </a:r>
                      <a:endParaRPr lang="en-US" sz="900" kern="140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dirty="0">
                          <a:ln>
                            <a:noFill/>
                          </a:ln>
                          <a:solidFill>
                            <a:srgbClr val="4D4D4D"/>
                          </a:solidFill>
                          <a:effectLst/>
                          <a:latin typeface="Arial" panose="020B0604020202020204" pitchFamily="34" charset="0"/>
                        </a:rPr>
                        <a:t>18</a:t>
                      </a:r>
                      <a:endParaRPr lang="en-US" sz="900" kern="1400" dirty="0">
                        <a:ln>
                          <a:noFill/>
                        </a:ln>
                        <a:solidFill>
                          <a:srgbClr val="4D4D4D"/>
                        </a:solidFill>
                        <a:effectLst/>
                        <a:latin typeface="Arial" panose="020B0604020202020204" pitchFamily="34" charset="0"/>
                      </a:endParaRPr>
                    </a:p>
                  </a:txBody>
                  <a:tcPr marL="26829" marR="26829" marT="26829" marB="26829"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5" name="Control 1"/>
          <p:cNvSpPr>
            <a:spLocks noChangeArrowheads="1" noChangeShapeType="1"/>
          </p:cNvSpPr>
          <p:nvPr/>
        </p:nvSpPr>
        <p:spPr bwMode="auto">
          <a:xfrm>
            <a:off x="5891213" y="2655888"/>
            <a:ext cx="6126162" cy="5246687"/>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Group of chefs cooking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14084"/>
          <a:stretch>
            <a:fillRect/>
          </a:stretch>
        </p:blipFill>
        <p:spPr bwMode="auto">
          <a:xfrm>
            <a:off x="6173787" y="489647"/>
            <a:ext cx="2513013"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173788" y="2585147"/>
            <a:ext cx="25130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iteday08_lores0001"/>
          <p:cNvPicPr>
            <a:picLocks noChangeAspect="1" noChangeArrowheads="1"/>
          </p:cNvPicPr>
          <p:nvPr/>
        </p:nvPicPr>
        <p:blipFill>
          <a:blip r:embed="rId4" cstate="print">
            <a:extLst>
              <a:ext uri="{28A0092B-C50C-407E-A947-70E740481C1C}">
                <a14:useLocalDpi xmlns:a14="http://schemas.microsoft.com/office/drawing/2010/main" val="0"/>
              </a:ext>
            </a:extLst>
          </a:blip>
          <a:srcRect l="29305" t="16301" r="9695" b="14964"/>
          <a:stretch>
            <a:fillRect/>
          </a:stretch>
        </p:blipFill>
        <p:spPr bwMode="auto">
          <a:xfrm>
            <a:off x="6173787" y="4654549"/>
            <a:ext cx="2513013" cy="167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3594272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Reno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7309089"/>
              </p:ext>
            </p:extLst>
          </p:nvPr>
        </p:nvGraphicFramePr>
        <p:xfrm>
          <a:off x="304800" y="2133600"/>
          <a:ext cx="5822824" cy="3413417"/>
        </p:xfrm>
        <a:graphic>
          <a:graphicData uri="http://schemas.openxmlformats.org/drawingml/2006/table">
            <a:tbl>
              <a:tblPr/>
              <a:tblGrid>
                <a:gridCol w="1946491">
                  <a:extLst>
                    <a:ext uri="{9D8B030D-6E8A-4147-A177-3AD203B41FA5}">
                      <a16:colId xmlns:a16="http://schemas.microsoft.com/office/drawing/2014/main" val="20000"/>
                    </a:ext>
                  </a:extLst>
                </a:gridCol>
                <a:gridCol w="2797881">
                  <a:extLst>
                    <a:ext uri="{9D8B030D-6E8A-4147-A177-3AD203B41FA5}">
                      <a16:colId xmlns:a16="http://schemas.microsoft.com/office/drawing/2014/main" val="20001"/>
                    </a:ext>
                  </a:extLst>
                </a:gridCol>
                <a:gridCol w="1078452">
                  <a:extLst>
                    <a:ext uri="{9D8B030D-6E8A-4147-A177-3AD203B41FA5}">
                      <a16:colId xmlns:a16="http://schemas.microsoft.com/office/drawing/2014/main" val="20002"/>
                    </a:ext>
                  </a:extLst>
                </a:gridCol>
              </a:tblGrid>
              <a:tr h="606209">
                <a:tc>
                  <a:txBody>
                    <a:bodyPr/>
                    <a:lstStyle/>
                    <a:p>
                      <a:pPr marR="0" indent="0" algn="ctr" rtl="0">
                        <a:lnSpc>
                          <a:spcPct val="125000"/>
                        </a:lnSpc>
                        <a:spcBef>
                          <a:spcPts val="0"/>
                        </a:spcBef>
                        <a:spcAft>
                          <a:spcPts val="0"/>
                        </a:spcAft>
                      </a:pPr>
                      <a:r>
                        <a:rPr lang="en-US" sz="12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668947">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Animation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Animation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Animation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Animation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1416">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Graphic Design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Graphic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Graphic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Graphic Design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11</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635">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Video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Production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Video Production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Video Production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Video Production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7</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2635">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and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dirty="0">
                          <a:ln>
                            <a:noFill/>
                          </a:ln>
                          <a:solidFill>
                            <a:srgbClr val="333333"/>
                          </a:solidFill>
                          <a:effectLst/>
                          <a:latin typeface="Arial" panose="020B0604020202020204" pitchFamily="34" charset="0"/>
                        </a:rPr>
                        <a:t>6</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Control 1"/>
          <p:cNvSpPr>
            <a:spLocks noChangeArrowheads="1" noChangeShapeType="1"/>
          </p:cNvSpPr>
          <p:nvPr/>
        </p:nvSpPr>
        <p:spPr bwMode="auto">
          <a:xfrm>
            <a:off x="5241925" y="3413125"/>
            <a:ext cx="5822950" cy="31623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Group of chefs cooking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14084"/>
          <a:stretch>
            <a:fillRect/>
          </a:stretch>
        </p:blipFill>
        <p:spPr bwMode="auto">
          <a:xfrm>
            <a:off x="6400799" y="479425"/>
            <a:ext cx="2513013"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400800" y="2574925"/>
            <a:ext cx="25130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iteday08_lores0001"/>
          <p:cNvPicPr>
            <a:picLocks noChangeAspect="1" noChangeArrowheads="1"/>
          </p:cNvPicPr>
          <p:nvPr/>
        </p:nvPicPr>
        <p:blipFill>
          <a:blip r:embed="rId4" cstate="print">
            <a:extLst>
              <a:ext uri="{28A0092B-C50C-407E-A947-70E740481C1C}">
                <a14:useLocalDpi xmlns:a14="http://schemas.microsoft.com/office/drawing/2010/main" val="0"/>
              </a:ext>
            </a:extLst>
          </a:blip>
          <a:srcRect l="29305" t="16301" r="9695" b="14964"/>
          <a:stretch>
            <a:fillRect/>
          </a:stretch>
        </p:blipFill>
        <p:spPr bwMode="auto">
          <a:xfrm>
            <a:off x="6400799" y="4644327"/>
            <a:ext cx="2513013" cy="167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1270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Sparks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6950525"/>
              </p:ext>
            </p:extLst>
          </p:nvPr>
        </p:nvGraphicFramePr>
        <p:xfrm>
          <a:off x="304800" y="1601786"/>
          <a:ext cx="5830063" cy="4525964"/>
        </p:xfrm>
        <a:graphic>
          <a:graphicData uri="http://schemas.openxmlformats.org/drawingml/2006/table">
            <a:tbl>
              <a:tblPr/>
              <a:tblGrid>
                <a:gridCol w="1907712">
                  <a:extLst>
                    <a:ext uri="{9D8B030D-6E8A-4147-A177-3AD203B41FA5}">
                      <a16:colId xmlns:a16="http://schemas.microsoft.com/office/drawing/2014/main" val="20000"/>
                    </a:ext>
                  </a:extLst>
                </a:gridCol>
                <a:gridCol w="2014639">
                  <a:extLst>
                    <a:ext uri="{9D8B030D-6E8A-4147-A177-3AD203B41FA5}">
                      <a16:colId xmlns:a16="http://schemas.microsoft.com/office/drawing/2014/main" val="20001"/>
                    </a:ext>
                  </a:extLst>
                </a:gridCol>
                <a:gridCol w="1907712">
                  <a:extLst>
                    <a:ext uri="{9D8B030D-6E8A-4147-A177-3AD203B41FA5}">
                      <a16:colId xmlns:a16="http://schemas.microsoft.com/office/drawing/2014/main" val="20002"/>
                    </a:ext>
                  </a:extLst>
                </a:gridCol>
              </a:tblGrid>
              <a:tr h="545003">
                <a:tc>
                  <a:txBody>
                    <a:bodyPr/>
                    <a:lstStyle/>
                    <a:p>
                      <a:pPr marR="0" indent="0" algn="ctr" rtl="0">
                        <a:lnSpc>
                          <a:spcPct val="125000"/>
                        </a:lnSpc>
                        <a:spcBef>
                          <a:spcPts val="0"/>
                        </a:spcBef>
                        <a:spcAft>
                          <a:spcPts val="0"/>
                        </a:spcAft>
                      </a:pPr>
                      <a:r>
                        <a:rPr lang="en-US" sz="1000" b="1" kern="1400" dirty="0">
                          <a:ln>
                            <a:noFill/>
                          </a:ln>
                          <a:solidFill>
                            <a:srgbClr val="FFFFFF"/>
                          </a:solidFill>
                          <a:effectLst/>
                          <a:latin typeface="Arial" panose="020B0604020202020204" pitchFamily="34" charset="0"/>
                        </a:rPr>
                        <a:t>CTE Program</a:t>
                      </a:r>
                      <a:endParaRPr lang="en-US" sz="800" kern="1400" dirty="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000" b="1" kern="1400">
                          <a:ln>
                            <a:noFill/>
                          </a:ln>
                          <a:solidFill>
                            <a:srgbClr val="FFFFFF"/>
                          </a:solidFill>
                          <a:effectLst/>
                          <a:latin typeface="Arial" panose="020B0604020202020204" pitchFamily="34" charset="0"/>
                        </a:rPr>
                        <a:t>Course Sequence</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000" b="1" kern="1400">
                          <a:ln>
                            <a:noFill/>
                          </a:ln>
                          <a:solidFill>
                            <a:srgbClr val="FFFFFF"/>
                          </a:solidFill>
                          <a:effectLst/>
                          <a:latin typeface="Arial" panose="020B0604020202020204" pitchFamily="34" charset="0"/>
                        </a:rPr>
                        <a:t>Possible Credits</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654430">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Animation</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Animation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Animation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Animation III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9</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4430">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Drafting and Design III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9</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6343">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IT Service and Support</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IT Essentials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IT Essentials 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10</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6898">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Manufacturing Technologies</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Manufacturing Technologies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Manufacturing Technologies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Manufacturing Technologies III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18</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4430">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Metalworking III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4D4D4D"/>
                          </a:solidFill>
                          <a:effectLst/>
                          <a:latin typeface="Arial" panose="020B0604020202020204" pitchFamily="34" charset="0"/>
                        </a:rPr>
                        <a:t>18</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54430">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Web Design and Development</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Web Design and Development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Web Design and Development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000" kern="1400">
                          <a:ln>
                            <a:noFill/>
                          </a:ln>
                          <a:solidFill>
                            <a:srgbClr val="000000"/>
                          </a:solidFill>
                          <a:effectLst/>
                          <a:latin typeface="Arial" panose="020B0604020202020204" pitchFamily="34" charset="0"/>
                        </a:rPr>
                        <a:t>Web Design and Development III</a:t>
                      </a:r>
                      <a:endParaRPr lang="en-US" sz="800" kern="140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000" kern="1400" dirty="0">
                          <a:ln>
                            <a:noFill/>
                          </a:ln>
                          <a:solidFill>
                            <a:srgbClr val="4D4D4D"/>
                          </a:solidFill>
                          <a:effectLst/>
                          <a:latin typeface="Arial" panose="020B0604020202020204" pitchFamily="34" charset="0"/>
                        </a:rPr>
                        <a:t>6</a:t>
                      </a:r>
                      <a:endParaRPr lang="en-US" sz="800" kern="1400" dirty="0">
                        <a:ln>
                          <a:noFill/>
                        </a:ln>
                        <a:solidFill>
                          <a:srgbClr val="4D4D4D"/>
                        </a:solidFill>
                        <a:effectLst/>
                        <a:latin typeface="Arial" panose="020B0604020202020204" pitchFamily="34" charset="0"/>
                      </a:endParaRPr>
                    </a:p>
                  </a:txBody>
                  <a:tcPr marL="34107" marR="34107" marT="34107" marB="3410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 name="Control 1"/>
          <p:cNvSpPr>
            <a:spLocks noChangeArrowheads="1" noChangeShapeType="1"/>
          </p:cNvSpPr>
          <p:nvPr/>
        </p:nvSpPr>
        <p:spPr bwMode="auto">
          <a:xfrm>
            <a:off x="3565525" y="1644650"/>
            <a:ext cx="6251575" cy="44831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4" descr="Group Of Elementary Age Schoolchildren In Class With Teacher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9077"/>
            <a:ext cx="254374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5" descr="Rotor-Welding"/>
          <p:cNvPicPr>
            <a:picLocks noChangeAspect="1" noChangeArrowheads="1"/>
          </p:cNvPicPr>
          <p:nvPr/>
        </p:nvPicPr>
        <p:blipFill>
          <a:blip r:embed="rId3" cstate="print">
            <a:extLst>
              <a:ext uri="{28A0092B-C50C-407E-A947-70E740481C1C}">
                <a14:useLocalDpi xmlns:a14="http://schemas.microsoft.com/office/drawing/2010/main" val="0"/>
              </a:ext>
            </a:extLst>
          </a:blip>
          <a:srcRect t="14662" r="4019" b="6830"/>
          <a:stretch>
            <a:fillRect/>
          </a:stretch>
        </p:blipFill>
        <p:spPr bwMode="auto">
          <a:xfrm>
            <a:off x="6400800" y="2519220"/>
            <a:ext cx="2512155" cy="167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6" descr="2"/>
          <p:cNvPicPr>
            <a:picLocks noChangeAspect="1" noChangeArrowheads="1"/>
          </p:cNvPicPr>
          <p:nvPr/>
        </p:nvPicPr>
        <p:blipFill>
          <a:blip r:embed="rId4">
            <a:extLst>
              <a:ext uri="{28A0092B-C50C-407E-A947-70E740481C1C}">
                <a14:useLocalDpi xmlns:a14="http://schemas.microsoft.com/office/drawing/2010/main" val="0"/>
              </a:ext>
            </a:extLst>
          </a:blip>
          <a:srcRect r="18520"/>
          <a:stretch>
            <a:fillRect/>
          </a:stretch>
        </p:blipFill>
        <p:spPr bwMode="auto">
          <a:xfrm>
            <a:off x="6421831" y="4577171"/>
            <a:ext cx="2491123" cy="1867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156545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solidFill>
                  <a:schemeClr val="bg1"/>
                </a:solidFill>
                <a:latin typeface="Myriad Pro"/>
              </a:rPr>
              <a:t>Spanish Springs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988679"/>
              </p:ext>
            </p:extLst>
          </p:nvPr>
        </p:nvGraphicFramePr>
        <p:xfrm>
          <a:off x="457200" y="986535"/>
          <a:ext cx="4800600" cy="5714999"/>
        </p:xfrm>
        <a:graphic>
          <a:graphicData uri="http://schemas.openxmlformats.org/drawingml/2006/table">
            <a:tbl>
              <a:tblPr/>
              <a:tblGrid>
                <a:gridCol w="1600197">
                  <a:extLst>
                    <a:ext uri="{9D8B030D-6E8A-4147-A177-3AD203B41FA5}">
                      <a16:colId xmlns:a16="http://schemas.microsoft.com/office/drawing/2014/main" val="20000"/>
                    </a:ext>
                  </a:extLst>
                </a:gridCol>
                <a:gridCol w="1600197">
                  <a:extLst>
                    <a:ext uri="{9D8B030D-6E8A-4147-A177-3AD203B41FA5}">
                      <a16:colId xmlns:a16="http://schemas.microsoft.com/office/drawing/2014/main" val="20001"/>
                    </a:ext>
                  </a:extLst>
                </a:gridCol>
                <a:gridCol w="1600206">
                  <a:extLst>
                    <a:ext uri="{9D8B030D-6E8A-4147-A177-3AD203B41FA5}">
                      <a16:colId xmlns:a16="http://schemas.microsoft.com/office/drawing/2014/main" val="20002"/>
                    </a:ext>
                  </a:extLst>
                </a:gridCol>
              </a:tblGrid>
              <a:tr h="327035">
                <a:tc>
                  <a:txBody>
                    <a:bodyPr/>
                    <a:lstStyle/>
                    <a:p>
                      <a:pPr marR="0" indent="0" algn="ctr" rtl="0">
                        <a:lnSpc>
                          <a:spcPct val="125000"/>
                        </a:lnSpc>
                        <a:spcBef>
                          <a:spcPts val="0"/>
                        </a:spcBef>
                        <a:spcAft>
                          <a:spcPts val="0"/>
                        </a:spcAft>
                      </a:pPr>
                      <a:r>
                        <a:rPr lang="en-US" sz="800" b="1" kern="1400" dirty="0">
                          <a:ln>
                            <a:noFill/>
                          </a:ln>
                          <a:solidFill>
                            <a:srgbClr val="FFFFFF"/>
                          </a:solidFill>
                          <a:effectLst/>
                          <a:latin typeface="Arial" panose="020B0604020202020204" pitchFamily="34" charset="0"/>
                        </a:rPr>
                        <a:t>CTE Program</a:t>
                      </a:r>
                      <a:endParaRPr lang="en-US" sz="600" kern="1400" dirty="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800" b="1" kern="1400">
                          <a:ln>
                            <a:noFill/>
                          </a:ln>
                          <a:solidFill>
                            <a:srgbClr val="FFFFFF"/>
                          </a:solidFill>
                          <a:effectLst/>
                          <a:latin typeface="Arial" panose="020B0604020202020204" pitchFamily="34" charset="0"/>
                        </a:rPr>
                        <a:t>Course Sequence</a:t>
                      </a:r>
                      <a:endParaRPr lang="en-US" sz="6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800" b="1" kern="1400" dirty="0">
                          <a:ln>
                            <a:noFill/>
                          </a:ln>
                          <a:solidFill>
                            <a:srgbClr val="FFFFFF"/>
                          </a:solidFill>
                          <a:effectLst/>
                          <a:latin typeface="Arial" panose="020B0604020202020204" pitchFamily="34" charset="0"/>
                        </a:rPr>
                        <a:t>Possible Credits</a:t>
                      </a:r>
                      <a:endParaRPr lang="en-US" sz="600" kern="1400" dirty="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Animation</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Animation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Animation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Animation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9</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Automotive Technology</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Automotive Technology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Automotive Technology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Automotive Technology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13</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Baking and Pastry</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Culinary Arts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Baking and Pastry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Baking and Pastry 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8</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36260">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Computer Science</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Computer Science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Computer Science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Computer Science III </a:t>
                      </a:r>
                      <a:r>
                        <a:rPr lang="en-US" sz="800" b="1" u="sng" kern="1400">
                          <a:ln>
                            <a:noFill/>
                          </a:ln>
                          <a:solidFill>
                            <a:srgbClr val="333333"/>
                          </a:solidFill>
                          <a:effectLst/>
                          <a:latin typeface="Arial" panose="020B0604020202020204" pitchFamily="34" charset="0"/>
                        </a:rPr>
                        <a:t>or </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AP Computer Science A</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9</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Culinary Arts</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Culinary Arts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Culinary Arts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Culinary Arts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14</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Early Childhood Education</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Early Childhood Education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Early Childhood Education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Early Childhood Education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6</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86141">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Graphic Design</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Graphic Design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Graphic Design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Graphic Design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11</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36022">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IT Service and Support</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IT Essentials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IT Essentials 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10</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57852">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Video Production</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Video Production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Video Production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Video Production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7</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762000">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Web Design and Development</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Web Design and Development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Web Design and Development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800" kern="1400">
                          <a:ln>
                            <a:noFill/>
                          </a:ln>
                          <a:solidFill>
                            <a:srgbClr val="333333"/>
                          </a:solidFill>
                          <a:effectLst/>
                          <a:latin typeface="Arial" panose="020B0604020202020204" pitchFamily="34" charset="0"/>
                        </a:rPr>
                        <a:t>Web Design and Development III</a:t>
                      </a:r>
                      <a:endParaRPr lang="en-US" sz="800" kern="140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800" kern="1400" dirty="0">
                          <a:ln>
                            <a:noFill/>
                          </a:ln>
                          <a:solidFill>
                            <a:srgbClr val="333333"/>
                          </a:solidFill>
                          <a:effectLst/>
                          <a:latin typeface="Arial" panose="020B0604020202020204" pitchFamily="34" charset="0"/>
                        </a:rPr>
                        <a:t>6</a:t>
                      </a:r>
                      <a:endParaRPr lang="en-US" sz="800" kern="1400" dirty="0">
                        <a:ln>
                          <a:noFill/>
                        </a:ln>
                        <a:solidFill>
                          <a:srgbClr val="4D4D4D"/>
                        </a:solidFill>
                        <a:effectLst/>
                        <a:latin typeface="Arial" panose="020B0604020202020204" pitchFamily="34" charset="0"/>
                      </a:endParaRPr>
                    </a:p>
                  </a:txBody>
                  <a:tcPr marL="25657" marR="25657" marT="25657" marB="25657"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5" name="Control 1"/>
          <p:cNvSpPr>
            <a:spLocks noChangeArrowheads="1" noChangeShapeType="1"/>
          </p:cNvSpPr>
          <p:nvPr/>
        </p:nvSpPr>
        <p:spPr bwMode="auto">
          <a:xfrm>
            <a:off x="6083300" y="2632075"/>
            <a:ext cx="6056313" cy="55848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Group of chefs cooking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14084"/>
          <a:stretch>
            <a:fillRect/>
          </a:stretch>
        </p:blipFill>
        <p:spPr bwMode="auto">
          <a:xfrm>
            <a:off x="5943600" y="986535"/>
            <a:ext cx="2513013"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5943600" y="2970910"/>
            <a:ext cx="25130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iteday08_lores0001"/>
          <p:cNvPicPr>
            <a:picLocks noChangeAspect="1" noChangeArrowheads="1"/>
          </p:cNvPicPr>
          <p:nvPr/>
        </p:nvPicPr>
        <p:blipFill>
          <a:blip r:embed="rId4" cstate="print">
            <a:extLst>
              <a:ext uri="{28A0092B-C50C-407E-A947-70E740481C1C}">
                <a14:useLocalDpi xmlns:a14="http://schemas.microsoft.com/office/drawing/2010/main" val="0"/>
              </a:ext>
            </a:extLst>
          </a:blip>
          <a:srcRect l="29305" t="16301" r="9695" b="14964"/>
          <a:stretch>
            <a:fillRect/>
          </a:stretch>
        </p:blipFill>
        <p:spPr bwMode="auto">
          <a:xfrm>
            <a:off x="5945187" y="4876800"/>
            <a:ext cx="2513013" cy="167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413284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Wooster High School</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6285208"/>
              </p:ext>
            </p:extLst>
          </p:nvPr>
        </p:nvGraphicFramePr>
        <p:xfrm>
          <a:off x="304800" y="1979486"/>
          <a:ext cx="5917184" cy="3016503"/>
        </p:xfrm>
        <a:graphic>
          <a:graphicData uri="http://schemas.openxmlformats.org/drawingml/2006/table">
            <a:tbl>
              <a:tblPr/>
              <a:tblGrid>
                <a:gridCol w="1978037">
                  <a:extLst>
                    <a:ext uri="{9D8B030D-6E8A-4147-A177-3AD203B41FA5}">
                      <a16:colId xmlns:a16="http://schemas.microsoft.com/office/drawing/2014/main" val="20000"/>
                    </a:ext>
                  </a:extLst>
                </a:gridCol>
                <a:gridCol w="2843220">
                  <a:extLst>
                    <a:ext uri="{9D8B030D-6E8A-4147-A177-3AD203B41FA5}">
                      <a16:colId xmlns:a16="http://schemas.microsoft.com/office/drawing/2014/main" val="20001"/>
                    </a:ext>
                  </a:extLst>
                </a:gridCol>
                <a:gridCol w="1095927">
                  <a:extLst>
                    <a:ext uri="{9D8B030D-6E8A-4147-A177-3AD203B41FA5}">
                      <a16:colId xmlns:a16="http://schemas.microsoft.com/office/drawing/2014/main" val="20002"/>
                    </a:ext>
                  </a:extLst>
                </a:gridCol>
              </a:tblGrid>
              <a:tr h="775957">
                <a:tc>
                  <a:txBody>
                    <a:bodyPr/>
                    <a:lstStyle/>
                    <a:p>
                      <a:pPr marR="0" indent="0" algn="ctr" rtl="0">
                        <a:lnSpc>
                          <a:spcPct val="125000"/>
                        </a:lnSpc>
                        <a:spcBef>
                          <a:spcPts val="0"/>
                        </a:spcBef>
                        <a:spcAft>
                          <a:spcPts val="0"/>
                        </a:spcAft>
                      </a:pPr>
                      <a:r>
                        <a:rPr lang="en-US" sz="1200" b="1" kern="1400" dirty="0">
                          <a:ln>
                            <a:noFill/>
                          </a:ln>
                          <a:solidFill>
                            <a:srgbClr val="FFFFFF"/>
                          </a:solidFill>
                          <a:effectLst/>
                          <a:latin typeface="Arial" panose="020B0604020202020204" pitchFamily="34" charset="0"/>
                        </a:rPr>
                        <a:t>CTE Program</a:t>
                      </a:r>
                      <a:endParaRPr lang="en-US" sz="900" kern="1400" dirty="0">
                        <a:ln>
                          <a:noFill/>
                        </a:ln>
                        <a:solidFill>
                          <a:srgbClr val="4D4D4D"/>
                        </a:solidFill>
                        <a:effectLst/>
                        <a:latin typeface="Arial" panose="020B0604020202020204" pitchFamily="34" charset="0"/>
                      </a:endParaRPr>
                    </a:p>
                  </a:txBody>
                  <a:tcPr marL="36576" marR="36576" marT="36576" marB="36576" anchor="ctr">
                    <a:lnL w="12700" cap="flat" cmpd="sng" algn="ctr">
                      <a:solidFill>
                        <a:srgbClr val="8EB610"/>
                      </a:solidFill>
                      <a:prstDash val="solid"/>
                      <a:round/>
                      <a:headEnd type="none" w="med" len="med"/>
                      <a:tailEnd type="none" w="med" len="med"/>
                    </a:lnL>
                    <a:lnR>
                      <a:noFill/>
                    </a:lnR>
                    <a:lnT w="1270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a:noFill/>
                    </a:lnL>
                    <a:lnR>
                      <a:noFill/>
                    </a:lnR>
                    <a:lnT w="1270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a:noFill/>
                    </a:lnL>
                    <a:lnR w="12700" cap="flat" cmpd="sng" algn="ctr">
                      <a:solidFill>
                        <a:srgbClr val="8EB610"/>
                      </a:solidFill>
                      <a:prstDash val="solid"/>
                      <a:round/>
                      <a:headEnd type="none" w="med" len="med"/>
                      <a:tailEnd type="none" w="med" len="med"/>
                    </a:lnR>
                    <a:lnT w="1270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783361">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Energy Technologies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Energy Technologies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Energy Technologies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Energy Technologies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16</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6486">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Human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6</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5957">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and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Web Design and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dirty="0">
                          <a:ln>
                            <a:noFill/>
                          </a:ln>
                          <a:solidFill>
                            <a:srgbClr val="333333"/>
                          </a:solidFill>
                          <a:effectLst/>
                          <a:latin typeface="Arial" panose="020B0604020202020204" pitchFamily="34" charset="0"/>
                        </a:rPr>
                        <a:t>6</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Control 1"/>
          <p:cNvSpPr>
            <a:spLocks noChangeArrowheads="1" noChangeShapeType="1"/>
          </p:cNvSpPr>
          <p:nvPr/>
        </p:nvSpPr>
        <p:spPr bwMode="auto">
          <a:xfrm>
            <a:off x="5135563" y="3487738"/>
            <a:ext cx="5916612" cy="29718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6" name="Picture 2" descr="Closeup of girl in blue dungarees working at garage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07430"/>
            <a:ext cx="267811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367716" y="2591055"/>
            <a:ext cx="2634997" cy="1701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8" name="Picture 4" descr="Manufacturing_engineering_industry"/>
          <p:cNvPicPr>
            <a:picLocks noChangeAspect="1" noChangeArrowheads="1"/>
          </p:cNvPicPr>
          <p:nvPr/>
        </p:nvPicPr>
        <p:blipFill>
          <a:blip r:embed="rId4" cstate="print">
            <a:extLst>
              <a:ext uri="{28A0092B-C50C-407E-A947-70E740481C1C}">
                <a14:useLocalDpi xmlns:a14="http://schemas.microsoft.com/office/drawing/2010/main" val="0"/>
              </a:ext>
            </a:extLst>
          </a:blip>
          <a:srcRect l="28984" t="15407" r="4025" b="34938"/>
          <a:stretch>
            <a:fillRect/>
          </a:stretch>
        </p:blipFill>
        <p:spPr bwMode="auto">
          <a:xfrm>
            <a:off x="6397943" y="4686823"/>
            <a:ext cx="2635250" cy="1739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328004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itchFamily="34" charset="0"/>
              </a:rPr>
              <a:t>About the Program</a:t>
            </a:r>
            <a:endParaRPr lang="en-US" dirty="0">
              <a:latin typeface="Myriad Pro"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The </a:t>
            </a:r>
            <a:r>
              <a:rPr lang="en-US" dirty="0"/>
              <a:t>Career and Technical Education (CTE) College Credit Program awards free college credit for approved high school CTE programs. The approved CTE programs are a sequence of high school elective classes, taught by your teachers, in your own high school.</a:t>
            </a:r>
          </a:p>
          <a:p>
            <a:pPr marL="0" indent="0">
              <a:buNone/>
            </a:pPr>
            <a:r>
              <a:rPr lang="en-US" dirty="0" smtClean="0"/>
              <a:t>	Earning </a:t>
            </a:r>
            <a:r>
              <a:rPr lang="en-US" dirty="0"/>
              <a:t>free college credit saves you time and money by helping you complete your college degree, certificate, or industry credential more quickly, because you are not repeating coursework you already mastered in high school!</a:t>
            </a:r>
          </a:p>
          <a:p>
            <a:endParaRPr lang="en-US" dirty="0">
              <a:latin typeface="Myriad Pro"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itchFamily="34" charset="0"/>
              </a:rPr>
              <a:t>What is a CTE Program?</a:t>
            </a:r>
            <a:endParaRPr lang="en-US" dirty="0">
              <a:latin typeface="Myriad Pro" pitchFamily="34" charset="0"/>
            </a:endParaRPr>
          </a:p>
        </p:txBody>
      </p:sp>
      <p:sp>
        <p:nvSpPr>
          <p:cNvPr id="3" name="Content Placeholder 2"/>
          <p:cNvSpPr>
            <a:spLocks noGrp="1"/>
          </p:cNvSpPr>
          <p:nvPr>
            <p:ph idx="1"/>
          </p:nvPr>
        </p:nvSpPr>
        <p:spPr/>
        <p:txBody>
          <a:bodyPr>
            <a:normAutofit/>
          </a:bodyPr>
          <a:lstStyle/>
          <a:p>
            <a:r>
              <a:rPr lang="en-US" dirty="0" smtClean="0"/>
              <a:t>A CTE program is </a:t>
            </a:r>
            <a:r>
              <a:rPr lang="en-US" dirty="0"/>
              <a:t>a sequence of high school elective classes, taught </a:t>
            </a:r>
            <a:r>
              <a:rPr lang="en-US" dirty="0" smtClean="0"/>
              <a:t>by the teachers</a:t>
            </a:r>
            <a:r>
              <a:rPr lang="en-US" dirty="0"/>
              <a:t>, </a:t>
            </a:r>
            <a:r>
              <a:rPr lang="en-US" dirty="0" smtClean="0"/>
              <a:t>in each high </a:t>
            </a:r>
            <a:r>
              <a:rPr lang="en-US" dirty="0"/>
              <a:t>school</a:t>
            </a:r>
            <a:r>
              <a:rPr lang="en-US" dirty="0" smtClean="0"/>
              <a:t>.</a:t>
            </a:r>
            <a:endParaRPr lang="en-US" dirty="0"/>
          </a:p>
          <a:p>
            <a:pPr lvl="1"/>
            <a:r>
              <a:rPr lang="en-US" dirty="0"/>
              <a:t>Example: </a:t>
            </a:r>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4114958"/>
              </p:ext>
            </p:extLst>
          </p:nvPr>
        </p:nvGraphicFramePr>
        <p:xfrm>
          <a:off x="438912" y="3657600"/>
          <a:ext cx="8247888" cy="2057400"/>
        </p:xfrm>
        <a:graphic>
          <a:graphicData uri="http://schemas.openxmlformats.org/drawingml/2006/table">
            <a:tbl>
              <a:tblPr firstRow="1" bandRow="1">
                <a:tableStyleId>{073A0DAA-6AF3-43AB-8588-CEC1D06C72B9}</a:tableStyleId>
              </a:tblPr>
              <a:tblGrid>
                <a:gridCol w="2749296">
                  <a:extLst>
                    <a:ext uri="{9D8B030D-6E8A-4147-A177-3AD203B41FA5}">
                      <a16:colId xmlns:a16="http://schemas.microsoft.com/office/drawing/2014/main" val="20000"/>
                    </a:ext>
                  </a:extLst>
                </a:gridCol>
                <a:gridCol w="2749296">
                  <a:extLst>
                    <a:ext uri="{9D8B030D-6E8A-4147-A177-3AD203B41FA5}">
                      <a16:colId xmlns:a16="http://schemas.microsoft.com/office/drawing/2014/main" val="20001"/>
                    </a:ext>
                  </a:extLst>
                </a:gridCol>
                <a:gridCol w="2749296">
                  <a:extLst>
                    <a:ext uri="{9D8B030D-6E8A-4147-A177-3AD203B41FA5}">
                      <a16:colId xmlns:a16="http://schemas.microsoft.com/office/drawing/2014/main" val="20002"/>
                    </a:ext>
                  </a:extLst>
                </a:gridCol>
              </a:tblGrid>
              <a:tr h="748806">
                <a:tc>
                  <a:txBody>
                    <a:bodyPr/>
                    <a:lstStyle/>
                    <a:p>
                      <a:pPr algn="ctr"/>
                      <a:r>
                        <a:rPr lang="en-US" dirty="0" smtClean="0"/>
                        <a:t>Program</a:t>
                      </a:r>
                      <a:endParaRPr lang="en-US" dirty="0"/>
                    </a:p>
                  </a:txBody>
                  <a:tcPr anchor="ctr"/>
                </a:tc>
                <a:tc>
                  <a:txBody>
                    <a:bodyPr/>
                    <a:lstStyle/>
                    <a:p>
                      <a:pPr algn="ctr"/>
                      <a:r>
                        <a:rPr lang="en-US" dirty="0" smtClean="0"/>
                        <a:t>Course Sequence</a:t>
                      </a:r>
                      <a:endParaRPr lang="en-US" dirty="0"/>
                    </a:p>
                  </a:txBody>
                  <a:tcPr anchor="ctr"/>
                </a:tc>
                <a:tc>
                  <a:txBody>
                    <a:bodyPr/>
                    <a:lstStyle/>
                    <a:p>
                      <a:pPr algn="ctr"/>
                      <a:r>
                        <a:rPr lang="en-US" dirty="0" smtClean="0"/>
                        <a:t>Possible Degree</a:t>
                      </a:r>
                      <a:endParaRPr lang="en-US" dirty="0"/>
                    </a:p>
                  </a:txBody>
                  <a:tcPr anchor="ctr"/>
                </a:tc>
                <a:extLst>
                  <a:ext uri="{0D108BD9-81ED-4DB2-BD59-A6C34878D82A}">
                    <a16:rowId xmlns:a16="http://schemas.microsoft.com/office/drawing/2014/main" val="10000"/>
                  </a:ext>
                </a:extLst>
              </a:tr>
              <a:tr h="1308594">
                <a:tc>
                  <a:txBody>
                    <a:bodyPr/>
                    <a:lstStyle/>
                    <a:p>
                      <a:pPr algn="ctr"/>
                      <a:r>
                        <a:rPr lang="en-US" sz="1800" b="1" kern="1200" dirty="0" smtClean="0">
                          <a:effectLst/>
                        </a:rPr>
                        <a:t>Culinary Arts</a:t>
                      </a:r>
                      <a:endParaRPr lang="en-US" b="1" dirty="0">
                        <a:latin typeface="Arial" panose="020B0604020202020204" pitchFamily="34" charset="0"/>
                        <a:cs typeface="Arial" panose="020B0604020202020204" pitchFamily="34" charset="0"/>
                      </a:endParaRPr>
                    </a:p>
                  </a:txBody>
                  <a:tcPr anchor="ctr"/>
                </a:tc>
                <a:tc>
                  <a:txBody>
                    <a:bodyPr/>
                    <a:lstStyle/>
                    <a:p>
                      <a:pPr algn="ctr"/>
                      <a:r>
                        <a:rPr lang="en-US" sz="1800" b="1" kern="1200" dirty="0" smtClean="0">
                          <a:effectLst/>
                        </a:rPr>
                        <a:t>Culinary Arts I</a:t>
                      </a:r>
                    </a:p>
                    <a:p>
                      <a:pPr algn="ctr"/>
                      <a:r>
                        <a:rPr lang="en-US" sz="1800" b="1" kern="1200" dirty="0" smtClean="0">
                          <a:effectLst/>
                        </a:rPr>
                        <a:t>Culinary Arts II</a:t>
                      </a:r>
                    </a:p>
                    <a:p>
                      <a:pPr algn="ctr"/>
                      <a:r>
                        <a:rPr lang="en-US" sz="1800" b="1" kern="1200" dirty="0" smtClean="0">
                          <a:effectLst/>
                        </a:rPr>
                        <a:t>Culinary Arts III</a:t>
                      </a:r>
                      <a:endParaRPr lang="en-US" b="1" dirty="0">
                        <a:latin typeface="Arial" panose="020B0604020202020204" pitchFamily="34" charset="0"/>
                        <a:cs typeface="Arial" panose="020B0604020202020204" pitchFamily="34" charset="0"/>
                      </a:endParaRPr>
                    </a:p>
                  </a:txBody>
                  <a:tcPr anchor="ctr"/>
                </a:tc>
                <a:tc>
                  <a:txBody>
                    <a:bodyPr/>
                    <a:lstStyle/>
                    <a:p>
                      <a:pPr marL="0" marR="0" algn="ctr">
                        <a:lnSpc>
                          <a:spcPct val="107000"/>
                        </a:lnSpc>
                        <a:spcBef>
                          <a:spcPts val="0"/>
                        </a:spcBef>
                        <a:spcAft>
                          <a:spcPts val="800"/>
                        </a:spcAft>
                      </a:pPr>
                      <a:r>
                        <a:rPr lang="en-US" sz="1400" b="1" dirty="0">
                          <a:effectLst/>
                        </a:rPr>
                        <a:t>Certificate of Achievement-Culinary </a:t>
                      </a:r>
                      <a:r>
                        <a:rPr lang="en-US" sz="1400" b="1" dirty="0" smtClean="0">
                          <a:effectLst/>
                        </a:rPr>
                        <a:t>Arts</a:t>
                      </a:r>
                    </a:p>
                    <a:p>
                      <a:pPr marL="0" marR="0" algn="ctr">
                        <a:lnSpc>
                          <a:spcPct val="107000"/>
                        </a:lnSpc>
                        <a:spcBef>
                          <a:spcPts val="0"/>
                        </a:spcBef>
                        <a:spcAft>
                          <a:spcPts val="800"/>
                        </a:spcAft>
                      </a:pPr>
                      <a:r>
                        <a:rPr lang="en-US" sz="1400" b="1" kern="1200" dirty="0" smtClean="0">
                          <a:effectLst/>
                        </a:rPr>
                        <a:t>Associate of Applied Science Degree-Culinary Arts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yriad Pro" pitchFamily="34" charset="0"/>
              </a:rPr>
              <a:t>Requirements</a:t>
            </a:r>
            <a:endParaRPr lang="en-US" dirty="0">
              <a:solidFill>
                <a:schemeClr val="bg1"/>
              </a:solidFill>
              <a:latin typeface="Myriad Pro"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Myriad Pro" pitchFamily="34" charset="0"/>
              </a:rPr>
              <a:t>Apply to Truckee Meadows Community College</a:t>
            </a:r>
          </a:p>
          <a:p>
            <a:r>
              <a:rPr lang="en-US" dirty="0" smtClean="0">
                <a:solidFill>
                  <a:schemeClr val="bg1"/>
                </a:solidFill>
                <a:latin typeface="Myriad Pro"/>
              </a:rPr>
              <a:t>Complete </a:t>
            </a:r>
            <a:r>
              <a:rPr lang="en-US" dirty="0">
                <a:solidFill>
                  <a:schemeClr val="bg1"/>
                </a:solidFill>
                <a:latin typeface="Myriad Pro"/>
              </a:rPr>
              <a:t>the CTE program course sequence with a B average or higher</a:t>
            </a:r>
            <a:r>
              <a:rPr lang="en-US" dirty="0" smtClean="0">
                <a:solidFill>
                  <a:schemeClr val="bg1"/>
                </a:solidFill>
                <a:latin typeface="Myriad Pro"/>
              </a:rPr>
              <a:t>.</a:t>
            </a:r>
          </a:p>
          <a:p>
            <a:pPr marL="914400" lvl="1" indent="-514350"/>
            <a:r>
              <a:rPr lang="en-US" dirty="0" smtClean="0">
                <a:solidFill>
                  <a:schemeClr val="bg1"/>
                </a:solidFill>
                <a:latin typeface="Myriad Pro"/>
              </a:rPr>
              <a:t>Students do not have to obtain a B in every course. They just need to have a 3.0 GPA average for the entire program. </a:t>
            </a:r>
          </a:p>
          <a:p>
            <a:pPr marL="0" indent="0">
              <a:buNone/>
            </a:pPr>
            <a:endParaRPr lang="en-US" dirty="0" smtClean="0">
              <a:latin typeface="Myriad Pro"/>
            </a:endParaRPr>
          </a:p>
          <a:p>
            <a:pPr marL="514350" indent="-514350">
              <a:buAutoNum type="arabicPeriod"/>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yriad Pro" pitchFamily="34" charset="0"/>
              </a:rPr>
              <a:t>Requirements Continued. </a:t>
            </a:r>
            <a:endParaRPr lang="en-US" dirty="0">
              <a:solidFill>
                <a:schemeClr val="bg1"/>
              </a:solidFill>
              <a:latin typeface="Myriad Pro" pitchFamily="34" charset="0"/>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latin typeface="Myriad Pro" pitchFamily="34" charset="0"/>
              </a:rPr>
              <a:t>Students need to pass the State End-of-Program Technical Skills Assessment. </a:t>
            </a:r>
          </a:p>
          <a:p>
            <a:pPr lvl="1"/>
            <a:r>
              <a:rPr lang="en-US" dirty="0" smtClean="0">
                <a:solidFill>
                  <a:schemeClr val="bg1"/>
                </a:solidFill>
                <a:latin typeface="Myriad Pro" pitchFamily="34" charset="0"/>
              </a:rPr>
              <a:t>The score varies from course to course.</a:t>
            </a:r>
          </a:p>
          <a:p>
            <a:pPr lvl="1"/>
            <a:r>
              <a:rPr lang="en-US" dirty="0" smtClean="0">
                <a:solidFill>
                  <a:schemeClr val="bg1"/>
                </a:solidFill>
                <a:latin typeface="Myriad Pro" pitchFamily="34" charset="0"/>
              </a:rPr>
              <a:t>Score range 50-80% </a:t>
            </a:r>
          </a:p>
          <a:p>
            <a:r>
              <a:rPr lang="en-US" dirty="0" smtClean="0">
                <a:solidFill>
                  <a:schemeClr val="bg1"/>
                </a:solidFill>
                <a:latin typeface="Myriad Pro" pitchFamily="34" charset="0"/>
              </a:rPr>
              <a:t>Pass the State Workplace Readiness Skills Assessment</a:t>
            </a:r>
          </a:p>
          <a:p>
            <a:pPr lvl="1"/>
            <a:r>
              <a:rPr lang="en-US" dirty="0" smtClean="0">
                <a:solidFill>
                  <a:schemeClr val="bg1"/>
                </a:solidFill>
                <a:latin typeface="Myriad Pro" pitchFamily="34" charset="0"/>
              </a:rPr>
              <a:t>Every program is required to take this exam once</a:t>
            </a:r>
          </a:p>
          <a:p>
            <a:pPr lvl="1"/>
            <a:r>
              <a:rPr lang="en-US" dirty="0" smtClean="0">
                <a:solidFill>
                  <a:schemeClr val="bg1"/>
                </a:solidFill>
                <a:latin typeface="Myriad Pro" pitchFamily="34" charset="0"/>
              </a:rPr>
              <a:t>Passing score is a 75%</a:t>
            </a:r>
          </a:p>
          <a:p>
            <a:pPr marL="0" indent="0">
              <a:buNone/>
            </a:pPr>
            <a:r>
              <a:rPr lang="en-US" dirty="0">
                <a:solidFill>
                  <a:schemeClr val="bg1"/>
                </a:solidFill>
                <a:latin typeface="Myriad Pro" pitchFamily="34" charset="0"/>
              </a:rPr>
              <a:t>	</a:t>
            </a:r>
            <a:endParaRPr lang="en-US" dirty="0" smtClean="0">
              <a:solidFill>
                <a:schemeClr val="bg1"/>
              </a:solidFill>
              <a:latin typeface="Myriad Pro" pitchFamily="34" charset="0"/>
            </a:endParaRPr>
          </a:p>
          <a:p>
            <a:pPr lvl="1"/>
            <a:endParaRPr lang="en-US" dirty="0">
              <a:solidFill>
                <a:schemeClr val="bg1"/>
              </a:solidFill>
              <a:latin typeface="Myriad Pro"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bg1"/>
              </a:solidFill>
              <a:latin typeface="Myriad Pro" pitchFamily="34" charset="0"/>
            </a:endParaRPr>
          </a:p>
        </p:txBody>
      </p:sp>
      <p:sp>
        <p:nvSpPr>
          <p:cNvPr id="3" name="Content Placeholder 2"/>
          <p:cNvSpPr>
            <a:spLocks noGrp="1"/>
          </p:cNvSpPr>
          <p:nvPr>
            <p:ph idx="1"/>
          </p:nvPr>
        </p:nvSpPr>
        <p:spPr/>
        <p:txBody>
          <a:bodyPr/>
          <a:lstStyle/>
          <a:p>
            <a:endParaRPr lang="en-US" dirty="0">
              <a:solidFill>
                <a:schemeClr val="bg1"/>
              </a:solidFill>
              <a:latin typeface="Myriad Pro" pitchFamily="34" charset="0"/>
            </a:endParaRPr>
          </a:p>
        </p:txBody>
      </p:sp>
      <p:pic>
        <p:nvPicPr>
          <p:cNvPr id="4" name="Picture 2" descr="https://media2.giphy.com/media/Fzvkhs0cZ3g6k/2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5246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l"/>
            <a:r>
              <a:rPr lang="en-US" dirty="0" smtClean="0">
                <a:solidFill>
                  <a:schemeClr val="bg1"/>
                </a:solidFill>
                <a:latin typeface="Myriad Pro" pitchFamily="34" charset="0"/>
              </a:rPr>
              <a:t>AACT</a:t>
            </a:r>
            <a:endParaRPr lang="en-US" dirty="0">
              <a:solidFill>
                <a:schemeClr val="bg1"/>
              </a:solidFill>
              <a:latin typeface="Myriad Pro"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23429"/>
              </p:ext>
            </p:extLst>
          </p:nvPr>
        </p:nvGraphicFramePr>
        <p:xfrm>
          <a:off x="228600" y="990600"/>
          <a:ext cx="5791199" cy="5486397"/>
        </p:xfrm>
        <a:graphic>
          <a:graphicData uri="http://schemas.openxmlformats.org/drawingml/2006/table">
            <a:tbl>
              <a:tblPr/>
              <a:tblGrid>
                <a:gridCol w="1930395">
                  <a:extLst>
                    <a:ext uri="{9D8B030D-6E8A-4147-A177-3AD203B41FA5}">
                      <a16:colId xmlns:a16="http://schemas.microsoft.com/office/drawing/2014/main" val="20000"/>
                    </a:ext>
                  </a:extLst>
                </a:gridCol>
                <a:gridCol w="1930395">
                  <a:extLst>
                    <a:ext uri="{9D8B030D-6E8A-4147-A177-3AD203B41FA5}">
                      <a16:colId xmlns:a16="http://schemas.microsoft.com/office/drawing/2014/main" val="20001"/>
                    </a:ext>
                  </a:extLst>
                </a:gridCol>
                <a:gridCol w="1930409">
                  <a:extLst>
                    <a:ext uri="{9D8B030D-6E8A-4147-A177-3AD203B41FA5}">
                      <a16:colId xmlns:a16="http://schemas.microsoft.com/office/drawing/2014/main" val="20002"/>
                    </a:ext>
                  </a:extLst>
                </a:gridCol>
              </a:tblGrid>
              <a:tr h="474807">
                <a:tc>
                  <a:txBody>
                    <a:bodyPr/>
                    <a:lstStyle/>
                    <a:p>
                      <a:pPr marR="0" indent="0" algn="ctr" rtl="0">
                        <a:lnSpc>
                          <a:spcPct val="125000"/>
                        </a:lnSpc>
                        <a:spcBef>
                          <a:spcPts val="0"/>
                        </a:spcBef>
                        <a:spcAft>
                          <a:spcPts val="0"/>
                        </a:spcAft>
                      </a:pPr>
                      <a:r>
                        <a:rPr lang="en-US" sz="900" b="1" kern="1400" dirty="0">
                          <a:ln>
                            <a:noFill/>
                          </a:ln>
                          <a:solidFill>
                            <a:srgbClr val="FFFFFF"/>
                          </a:solidFill>
                          <a:effectLst/>
                          <a:latin typeface="Arial" panose="020B0604020202020204" pitchFamily="34" charset="0"/>
                        </a:rPr>
                        <a:t>CTE Program</a:t>
                      </a:r>
                      <a:endParaRPr lang="en-US" sz="700" kern="1400" dirty="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900" b="1" kern="1400">
                          <a:ln>
                            <a:noFill/>
                          </a:ln>
                          <a:solidFill>
                            <a:srgbClr val="FFFFFF"/>
                          </a:solidFill>
                          <a:effectLst/>
                          <a:latin typeface="Arial" panose="020B0604020202020204" pitchFamily="34" charset="0"/>
                        </a:rPr>
                        <a:t>Course Sequence</a:t>
                      </a:r>
                      <a:endParaRPr lang="en-US" sz="7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900" b="1" kern="1400">
                          <a:ln>
                            <a:noFill/>
                          </a:ln>
                          <a:solidFill>
                            <a:srgbClr val="FFFFFF"/>
                          </a:solidFill>
                          <a:effectLst/>
                          <a:latin typeface="Arial" panose="020B0604020202020204" pitchFamily="34" charset="0"/>
                        </a:rPr>
                        <a:t>Possible Credits</a:t>
                      </a:r>
                      <a:endParaRPr lang="en-US" sz="7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594800">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Baking and Pastry</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Culinary Arts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Baking and Pastry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Baking and Pastry 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333333"/>
                          </a:solidFill>
                          <a:effectLst/>
                          <a:latin typeface="Arial" panose="020B0604020202020204" pitchFamily="34" charset="0"/>
                        </a:rPr>
                        <a:t>8</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4800">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Culinary Arts</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Culinary Arts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Culinary Arts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Culinary Arts III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14</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07140">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Drafting and Design III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9</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76961">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Emergency Medical Technician</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Health Science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Health Science II </a:t>
                      </a:r>
                      <a:r>
                        <a:rPr lang="en-US" sz="900" b="1" u="sng" kern="1400">
                          <a:ln>
                            <a:noFill/>
                          </a:ln>
                          <a:solidFill>
                            <a:srgbClr val="000000"/>
                          </a:solidFill>
                          <a:effectLst/>
                          <a:latin typeface="Arial" panose="020B0604020202020204" pitchFamily="34" charset="0"/>
                        </a:rPr>
                        <a:t>or </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Emergency Medical Services</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Emergency Medical Technician</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10</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4800">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Graphic Design III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11</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94800">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Video Production</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Video Production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Video Production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Video Production III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7</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53489">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Veterinary Science</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Agriculture Science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Agriculture Science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Veterinary Science</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4D4D4D"/>
                          </a:solidFill>
                          <a:effectLst/>
                          <a:latin typeface="Arial" panose="020B0604020202020204" pitchFamily="34" charset="0"/>
                        </a:rPr>
                        <a:t>3</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94800">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Welding Technology</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Welding Technology 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Welding Technology II</a:t>
                      </a:r>
                      <a:endParaRPr lang="en-US" sz="8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900" kern="1400">
                          <a:ln>
                            <a:noFill/>
                          </a:ln>
                          <a:solidFill>
                            <a:srgbClr val="000000"/>
                          </a:solidFill>
                          <a:effectLst/>
                          <a:latin typeface="Arial" panose="020B0604020202020204" pitchFamily="34" charset="0"/>
                        </a:rPr>
                        <a:t>Welding Technology III</a:t>
                      </a:r>
                      <a:endParaRPr lang="en-US" sz="800" kern="140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900" kern="1400" dirty="0">
                          <a:ln>
                            <a:noFill/>
                          </a:ln>
                          <a:solidFill>
                            <a:srgbClr val="4D4D4D"/>
                          </a:solidFill>
                          <a:effectLst/>
                          <a:latin typeface="Arial" panose="020B0604020202020204" pitchFamily="34" charset="0"/>
                        </a:rPr>
                        <a:t>20</a:t>
                      </a:r>
                      <a:endParaRPr lang="en-US" sz="800" kern="1400" dirty="0">
                        <a:ln>
                          <a:noFill/>
                        </a:ln>
                        <a:solidFill>
                          <a:srgbClr val="4D4D4D"/>
                        </a:solidFill>
                        <a:effectLst/>
                        <a:latin typeface="Arial" panose="020B0604020202020204" pitchFamily="34" charset="0"/>
                      </a:endParaRPr>
                    </a:p>
                  </a:txBody>
                  <a:tcPr marL="27705" marR="27705" marT="27705" marB="27705"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5" name="Control 1"/>
          <p:cNvSpPr>
            <a:spLocks noChangeArrowheads="1" noChangeShapeType="1"/>
          </p:cNvSpPr>
          <p:nvPr/>
        </p:nvSpPr>
        <p:spPr bwMode="auto">
          <a:xfrm>
            <a:off x="5821363" y="2797175"/>
            <a:ext cx="6115050" cy="5208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2050" name="Picture 2" descr="Group of chefs cooking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14084"/>
          <a:stretch>
            <a:fillRect/>
          </a:stretch>
        </p:blipFill>
        <p:spPr bwMode="auto">
          <a:xfrm>
            <a:off x="6324600" y="489647"/>
            <a:ext cx="2513013" cy="175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1" name="Picture 3" descr="Melinda Crampton and Amber Cook"/>
          <p:cNvPicPr>
            <a:picLocks noChangeAspect="1" noChangeArrowheads="1"/>
          </p:cNvPicPr>
          <p:nvPr/>
        </p:nvPicPr>
        <p:blipFill>
          <a:blip r:embed="rId3">
            <a:extLst>
              <a:ext uri="{28A0092B-C50C-407E-A947-70E740481C1C}">
                <a14:useLocalDpi xmlns:a14="http://schemas.microsoft.com/office/drawing/2010/main" val="0"/>
              </a:ext>
            </a:extLst>
          </a:blip>
          <a:srcRect l="19617" t="26935" r="6406" b="15834"/>
          <a:stretch>
            <a:fillRect/>
          </a:stretch>
        </p:blipFill>
        <p:spPr bwMode="auto">
          <a:xfrm>
            <a:off x="6324601" y="2585147"/>
            <a:ext cx="2513012"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2052" name="Picture 4" descr="iteday08_lores0001"/>
          <p:cNvPicPr>
            <a:picLocks noChangeAspect="1" noChangeArrowheads="1"/>
          </p:cNvPicPr>
          <p:nvPr/>
        </p:nvPicPr>
        <p:blipFill>
          <a:blip r:embed="rId4" cstate="print">
            <a:extLst>
              <a:ext uri="{28A0092B-C50C-407E-A947-70E740481C1C}">
                <a14:useLocalDpi xmlns:a14="http://schemas.microsoft.com/office/drawing/2010/main" val="0"/>
              </a:ext>
            </a:extLst>
          </a:blip>
          <a:srcRect l="29305" t="16301" r="9695" b="14964"/>
          <a:stretch>
            <a:fillRect/>
          </a:stretch>
        </p:blipFill>
        <p:spPr bwMode="auto">
          <a:xfrm>
            <a:off x="6324600" y="4654549"/>
            <a:ext cx="2513013" cy="167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latin typeface="Myriad Pro"/>
              </a:rPr>
              <a:t>ACE</a:t>
            </a:r>
            <a:endParaRPr lang="en-US" dirty="0">
              <a:solidFill>
                <a:schemeClr val="bg1"/>
              </a:solidFill>
              <a:latin typeface="Myriad Pro"/>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5125079"/>
              </p:ext>
            </p:extLst>
          </p:nvPr>
        </p:nvGraphicFramePr>
        <p:xfrm>
          <a:off x="228600" y="1905000"/>
          <a:ext cx="5894070" cy="3830853"/>
        </p:xfrm>
        <a:graphic>
          <a:graphicData uri="http://schemas.openxmlformats.org/drawingml/2006/table">
            <a:tbl>
              <a:tblPr/>
              <a:tblGrid>
                <a:gridCol w="1970313">
                  <a:extLst>
                    <a:ext uri="{9D8B030D-6E8A-4147-A177-3AD203B41FA5}">
                      <a16:colId xmlns:a16="http://schemas.microsoft.com/office/drawing/2014/main" val="20000"/>
                    </a:ext>
                  </a:extLst>
                </a:gridCol>
                <a:gridCol w="2832108">
                  <a:extLst>
                    <a:ext uri="{9D8B030D-6E8A-4147-A177-3AD203B41FA5}">
                      <a16:colId xmlns:a16="http://schemas.microsoft.com/office/drawing/2014/main" val="20001"/>
                    </a:ext>
                  </a:extLst>
                </a:gridCol>
                <a:gridCol w="1091649">
                  <a:extLst>
                    <a:ext uri="{9D8B030D-6E8A-4147-A177-3AD203B41FA5}">
                      <a16:colId xmlns:a16="http://schemas.microsoft.com/office/drawing/2014/main" val="20002"/>
                    </a:ext>
                  </a:extLst>
                </a:gridCol>
              </a:tblGrid>
              <a:tr h="1272904">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CTE Program</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4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1285045">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Construction Technology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Construction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Construction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Construction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13</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2904">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Drafting and Design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Drafting and Design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Drafting and Design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333333"/>
                          </a:solidFill>
                          <a:effectLst/>
                          <a:latin typeface="Arial" panose="020B0604020202020204" pitchFamily="34" charset="0"/>
                        </a:rPr>
                        <a:t>Drafting and Design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dirty="0">
                          <a:ln>
                            <a:noFill/>
                          </a:ln>
                          <a:solidFill>
                            <a:srgbClr val="333333"/>
                          </a:solidFill>
                          <a:effectLst/>
                          <a:latin typeface="Arial" panose="020B0604020202020204" pitchFamily="34" charset="0"/>
                        </a:rPr>
                        <a:t>9</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5" name="Control 1"/>
          <p:cNvSpPr>
            <a:spLocks noChangeArrowheads="1" noChangeShapeType="1"/>
          </p:cNvSpPr>
          <p:nvPr/>
        </p:nvSpPr>
        <p:spPr bwMode="auto">
          <a:xfrm>
            <a:off x="5095875" y="3341688"/>
            <a:ext cx="5976938" cy="33305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3076" name="Picture 4" descr="Group Of Elementary Age Schoolchildren In Class With Teacher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19077"/>
            <a:ext cx="254374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7" name="Picture 5" descr="Rotor-Welding"/>
          <p:cNvPicPr>
            <a:picLocks noChangeAspect="1" noChangeArrowheads="1"/>
          </p:cNvPicPr>
          <p:nvPr/>
        </p:nvPicPr>
        <p:blipFill>
          <a:blip r:embed="rId3" cstate="print">
            <a:extLst>
              <a:ext uri="{28A0092B-C50C-407E-A947-70E740481C1C}">
                <a14:useLocalDpi xmlns:a14="http://schemas.microsoft.com/office/drawing/2010/main" val="0"/>
              </a:ext>
            </a:extLst>
          </a:blip>
          <a:srcRect t="14662" r="4019" b="6830"/>
          <a:stretch>
            <a:fillRect/>
          </a:stretch>
        </p:blipFill>
        <p:spPr bwMode="auto">
          <a:xfrm>
            <a:off x="6400800" y="2519220"/>
            <a:ext cx="2512155" cy="167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078" name="Picture 6" descr="2"/>
          <p:cNvPicPr>
            <a:picLocks noChangeAspect="1" noChangeArrowheads="1"/>
          </p:cNvPicPr>
          <p:nvPr/>
        </p:nvPicPr>
        <p:blipFill>
          <a:blip r:embed="rId4">
            <a:extLst>
              <a:ext uri="{28A0092B-C50C-407E-A947-70E740481C1C}">
                <a14:useLocalDpi xmlns:a14="http://schemas.microsoft.com/office/drawing/2010/main" val="0"/>
              </a:ext>
            </a:extLst>
          </a:blip>
          <a:srcRect r="18520"/>
          <a:stretch>
            <a:fillRect/>
          </a:stretch>
        </p:blipFill>
        <p:spPr bwMode="auto">
          <a:xfrm>
            <a:off x="6421831" y="4577171"/>
            <a:ext cx="2491123" cy="1867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10877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A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chemeClr val="bg1"/>
                </a:solidFill>
                <a:latin typeface="Myriad Pro" pitchFamily="34" charset="0"/>
              </a:rPr>
              <a:t>Damonte</a:t>
            </a:r>
            <a:r>
              <a:rPr lang="en-US" dirty="0" smtClean="0">
                <a:solidFill>
                  <a:schemeClr val="bg1"/>
                </a:solidFill>
                <a:latin typeface="Myriad Pro" pitchFamily="34" charset="0"/>
              </a:rPr>
              <a:t> Ranch High School</a:t>
            </a:r>
            <a:endParaRPr lang="en-US" dirty="0">
              <a:solidFill>
                <a:schemeClr val="bg1"/>
              </a:solidFill>
              <a:latin typeface="Myriad Pro" pitchFamily="34" charset="0"/>
            </a:endParaRPr>
          </a:p>
        </p:txBody>
      </p:sp>
      <p:sp>
        <p:nvSpPr>
          <p:cNvPr id="5" name="Control 1"/>
          <p:cNvSpPr>
            <a:spLocks noChangeArrowheads="1" noChangeShapeType="1"/>
          </p:cNvSpPr>
          <p:nvPr/>
        </p:nvSpPr>
        <p:spPr bwMode="auto">
          <a:xfrm>
            <a:off x="5821363" y="2797175"/>
            <a:ext cx="6115050" cy="52085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1108436"/>
              </p:ext>
            </p:extLst>
          </p:nvPr>
        </p:nvGraphicFramePr>
        <p:xfrm>
          <a:off x="228600" y="1676400"/>
          <a:ext cx="5670551" cy="4281843"/>
        </p:xfrm>
        <a:graphic>
          <a:graphicData uri="http://schemas.openxmlformats.org/drawingml/2006/table">
            <a:tbl>
              <a:tblPr/>
              <a:tblGrid>
                <a:gridCol w="1895585">
                  <a:extLst>
                    <a:ext uri="{9D8B030D-6E8A-4147-A177-3AD203B41FA5}">
                      <a16:colId xmlns:a16="http://schemas.microsoft.com/office/drawing/2014/main" val="20000"/>
                    </a:ext>
                  </a:extLst>
                </a:gridCol>
                <a:gridCol w="2724717">
                  <a:extLst>
                    <a:ext uri="{9D8B030D-6E8A-4147-A177-3AD203B41FA5}">
                      <a16:colId xmlns:a16="http://schemas.microsoft.com/office/drawing/2014/main" val="20001"/>
                    </a:ext>
                  </a:extLst>
                </a:gridCol>
                <a:gridCol w="1050249">
                  <a:extLst>
                    <a:ext uri="{9D8B030D-6E8A-4147-A177-3AD203B41FA5}">
                      <a16:colId xmlns:a16="http://schemas.microsoft.com/office/drawing/2014/main" val="20002"/>
                    </a:ext>
                  </a:extLst>
                </a:gridCol>
              </a:tblGrid>
              <a:tr h="563283">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CTE Program</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Course Sequence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tc>
                  <a:txBody>
                    <a:bodyPr/>
                    <a:lstStyle/>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Possible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200" b="1" kern="1400">
                          <a:ln>
                            <a:noFill/>
                          </a:ln>
                          <a:solidFill>
                            <a:srgbClr val="FFFFFF"/>
                          </a:solidFill>
                          <a:effectLst/>
                          <a:latin typeface="Arial" panose="020B0604020202020204" pitchFamily="34" charset="0"/>
                        </a:rPr>
                        <a:t>Credits</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8EB610"/>
                    </a:solidFill>
                  </a:tcPr>
                </a:tc>
                <a:extLst>
                  <a:ext uri="{0D108BD9-81ED-4DB2-BD59-A6C34878D82A}">
                    <a16:rowId xmlns:a16="http://schemas.microsoft.com/office/drawing/2014/main" val="10000"/>
                  </a:ext>
                </a:extLst>
              </a:tr>
              <a:tr h="722059">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Computer Science</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Computer Science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Computer Science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Computer Science III </a:t>
                      </a:r>
                      <a:r>
                        <a:rPr lang="en-US" sz="1100" b="1" u="sng" kern="1400">
                          <a:ln>
                            <a:noFill/>
                          </a:ln>
                          <a:solidFill>
                            <a:srgbClr val="000000"/>
                          </a:solidFill>
                          <a:effectLst/>
                          <a:latin typeface="Arial" panose="020B0604020202020204" pitchFamily="34" charset="0"/>
                        </a:rPr>
                        <a:t>or </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AP Computer Science A</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63283">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Foods and Nutrition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Foods and Nutrition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Foods and Nutrition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Foods and Nutrition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4D4D4D"/>
                          </a:solidFill>
                          <a:effectLst/>
                          <a:latin typeface="Arial" panose="020B0604020202020204" pitchFamily="34" charset="0"/>
                        </a:rPr>
                        <a:t>9</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61416">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Theatre Technology</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Theatre Technology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Theatre Technology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Theatre Technology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4D4D4D"/>
                          </a:solidFill>
                          <a:effectLst/>
                          <a:latin typeface="Arial" panose="020B0604020202020204" pitchFamily="34" charset="0"/>
                        </a:rPr>
                        <a:t>6</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61416">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Video Production</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Video Production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Video Production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Video Production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4D4D4D"/>
                          </a:solidFill>
                          <a:effectLst/>
                          <a:latin typeface="Arial" panose="020B0604020202020204" pitchFamily="34" charset="0"/>
                        </a:rPr>
                        <a:t>7</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64591">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Web Design and Development</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Web Design and Development 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Web Design and Development II</a:t>
                      </a:r>
                      <a:endParaRPr lang="en-US" sz="900" kern="1400">
                        <a:ln>
                          <a:noFill/>
                        </a:ln>
                        <a:solidFill>
                          <a:srgbClr val="4D4D4D"/>
                        </a:solidFill>
                        <a:effectLst/>
                        <a:latin typeface="Arial" panose="020B0604020202020204" pitchFamily="34" charset="0"/>
                      </a:endParaRPr>
                    </a:p>
                    <a:p>
                      <a:pPr marR="0" indent="0" algn="ctr" rtl="0">
                        <a:lnSpc>
                          <a:spcPct val="125000"/>
                        </a:lnSpc>
                        <a:spcBef>
                          <a:spcPts val="0"/>
                        </a:spcBef>
                        <a:spcAft>
                          <a:spcPts val="0"/>
                        </a:spcAft>
                      </a:pPr>
                      <a:r>
                        <a:rPr lang="en-US" sz="1100" kern="1400">
                          <a:ln>
                            <a:noFill/>
                          </a:ln>
                          <a:solidFill>
                            <a:srgbClr val="000000"/>
                          </a:solidFill>
                          <a:effectLst/>
                          <a:latin typeface="Arial" panose="020B0604020202020204" pitchFamily="34" charset="0"/>
                        </a:rPr>
                        <a:t>Web Design and Development III</a:t>
                      </a:r>
                      <a:endParaRPr lang="en-US" sz="900" kern="140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tc>
                  <a:txBody>
                    <a:bodyPr/>
                    <a:lstStyle/>
                    <a:p>
                      <a:pPr marR="0" indent="0" algn="ctr" rtl="0">
                        <a:lnSpc>
                          <a:spcPct val="125000"/>
                        </a:lnSpc>
                        <a:spcBef>
                          <a:spcPts val="0"/>
                        </a:spcBef>
                        <a:spcAft>
                          <a:spcPts val="0"/>
                        </a:spcAft>
                      </a:pPr>
                      <a:r>
                        <a:rPr lang="en-US" sz="1100" kern="1400" dirty="0">
                          <a:ln>
                            <a:noFill/>
                          </a:ln>
                          <a:solidFill>
                            <a:srgbClr val="4D4D4D"/>
                          </a:solidFill>
                          <a:effectLst/>
                          <a:latin typeface="Arial" panose="020B0604020202020204" pitchFamily="34" charset="0"/>
                        </a:rPr>
                        <a:t>6</a:t>
                      </a:r>
                      <a:endParaRPr lang="en-US" sz="900" kern="1400" dirty="0">
                        <a:ln>
                          <a:noFill/>
                        </a:ln>
                        <a:solidFill>
                          <a:srgbClr val="4D4D4D"/>
                        </a:solidFill>
                        <a:effectLst/>
                        <a:latin typeface="Arial" panose="020B0604020202020204" pitchFamily="34" charset="0"/>
                      </a:endParaRPr>
                    </a:p>
                  </a:txBody>
                  <a:tcPr marL="36576" marR="36576" marT="36576" marB="36576" anchor="ctr">
                    <a:lnL w="6350" cap="flat" cmpd="sng" algn="ctr">
                      <a:solidFill>
                        <a:srgbClr val="8EB610"/>
                      </a:solidFill>
                      <a:prstDash val="solid"/>
                      <a:round/>
                      <a:headEnd type="none" w="med" len="med"/>
                      <a:tailEnd type="none" w="med" len="med"/>
                    </a:lnL>
                    <a:lnR w="6350" cap="flat" cmpd="sng" algn="ctr">
                      <a:solidFill>
                        <a:srgbClr val="8EB610"/>
                      </a:solidFill>
                      <a:prstDash val="solid"/>
                      <a:round/>
                      <a:headEnd type="none" w="med" len="med"/>
                      <a:tailEnd type="none" w="med" len="med"/>
                    </a:lnR>
                    <a:lnT w="6350" cap="flat" cmpd="sng" algn="ctr">
                      <a:solidFill>
                        <a:srgbClr val="8EB610"/>
                      </a:solidFill>
                      <a:prstDash val="solid"/>
                      <a:round/>
                      <a:headEnd type="none" w="med" len="med"/>
                      <a:tailEnd type="none" w="med" len="med"/>
                    </a:lnT>
                    <a:lnB w="6350" cap="flat" cmpd="sng" algn="ctr">
                      <a:solidFill>
                        <a:srgbClr val="8EB61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Control 1"/>
          <p:cNvSpPr>
            <a:spLocks noChangeArrowheads="1" noChangeShapeType="1"/>
          </p:cNvSpPr>
          <p:nvPr/>
        </p:nvSpPr>
        <p:spPr bwMode="auto">
          <a:xfrm>
            <a:off x="5399088" y="2690813"/>
            <a:ext cx="5670550" cy="35353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4098" name="Picture 2" descr="medical doctor examining senior patient royalty-free stock photo"/>
          <p:cNvPicPr>
            <a:picLocks noChangeAspect="1" noChangeArrowheads="1"/>
          </p:cNvPicPr>
          <p:nvPr/>
        </p:nvPicPr>
        <p:blipFill>
          <a:blip r:embed="rId2">
            <a:extLst>
              <a:ext uri="{28A0092B-C50C-407E-A947-70E740481C1C}">
                <a14:useLocalDpi xmlns:a14="http://schemas.microsoft.com/office/drawing/2010/main" val="0"/>
              </a:ext>
            </a:extLst>
          </a:blip>
          <a:srcRect t="4573" r="2298"/>
          <a:stretch>
            <a:fillRect/>
          </a:stretch>
        </p:blipFill>
        <p:spPr bwMode="auto">
          <a:xfrm>
            <a:off x="6074462" y="1562101"/>
            <a:ext cx="28655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099" name="Picture 3" descr="Group of chefs cooking royalty-free stock photo"/>
          <p:cNvPicPr>
            <a:picLocks noChangeAspect="1" noChangeArrowheads="1"/>
          </p:cNvPicPr>
          <p:nvPr/>
        </p:nvPicPr>
        <p:blipFill>
          <a:blip r:embed="rId3">
            <a:extLst>
              <a:ext uri="{28A0092B-C50C-407E-A947-70E740481C1C}">
                <a14:useLocalDpi xmlns:a14="http://schemas.microsoft.com/office/drawing/2010/main" val="0"/>
              </a:ext>
            </a:extLst>
          </a:blip>
          <a:srcRect t="14084"/>
          <a:stretch>
            <a:fillRect/>
          </a:stretch>
        </p:blipFill>
        <p:spPr bwMode="auto">
          <a:xfrm>
            <a:off x="6074462" y="3451226"/>
            <a:ext cx="2879694"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0" name="Picture 4" descr="EHU276-Animation026"/>
          <p:cNvPicPr>
            <a:picLocks noChangeAspect="1" noChangeArrowheads="1"/>
          </p:cNvPicPr>
          <p:nvPr/>
        </p:nvPicPr>
        <p:blipFill>
          <a:blip r:embed="rId4" cstate="print">
            <a:extLst>
              <a:ext uri="{28A0092B-C50C-407E-A947-70E740481C1C}">
                <a14:useLocalDpi xmlns:a14="http://schemas.microsoft.com/office/drawing/2010/main" val="0"/>
              </a:ext>
            </a:extLst>
          </a:blip>
          <a:srcRect l="12314" t="6047" r="7185" b="24400"/>
          <a:stretch>
            <a:fillRect/>
          </a:stretch>
        </p:blipFill>
        <p:spPr bwMode="auto">
          <a:xfrm>
            <a:off x="6074462" y="5176203"/>
            <a:ext cx="2879694" cy="1529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Tree>
    <p:extLst>
      <p:ext uri="{BB962C8B-B14F-4D97-AF65-F5344CB8AC3E}">
        <p14:creationId xmlns:p14="http://schemas.microsoft.com/office/powerpoint/2010/main" val="3304795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0D288B4483694F929FFBD76F1C7808" ma:contentTypeVersion="" ma:contentTypeDescription="Create a new document." ma:contentTypeScope="" ma:versionID="1897937827f5c243086b55850374556d">
  <xsd:schema xmlns:xsd="http://www.w3.org/2001/XMLSchema" xmlns:xs="http://www.w3.org/2001/XMLSchema" xmlns:p="http://schemas.microsoft.com/office/2006/metadata/properties" xmlns:ns2="7facdb51-5a5c-4130-9ce7-d226f3f19c4a" targetNamespace="http://schemas.microsoft.com/office/2006/metadata/properties" ma:root="true" ma:fieldsID="7733fdcce920b58f5caf2399d517029e" ns2:_="">
    <xsd:import namespace="7facdb51-5a5c-4130-9ce7-d226f3f19c4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acdb51-5a5c-4130-9ce7-d226f3f19c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2E46D-B405-47DC-9D7E-16541381D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acdb51-5a5c-4130-9ce7-d226f3f1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26859-7751-4B3A-AA68-88D5EB1E39FF}">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7facdb51-5a5c-4130-9ce7-d226f3f19c4a"/>
    <ds:schemaRef ds:uri="http://www.w3.org/XML/1998/namespace"/>
  </ds:schemaRefs>
</ds:datastoreItem>
</file>

<file path=customXml/itemProps3.xml><?xml version="1.0" encoding="utf-8"?>
<ds:datastoreItem xmlns:ds="http://schemas.openxmlformats.org/officeDocument/2006/customXml" ds:itemID="{853D1FE9-493F-440D-912F-3BD5BDEAC2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TotalTime>
  <Words>1216</Words>
  <Application>Microsoft Office PowerPoint</Application>
  <PresentationFormat>On-screen Show (4:3)</PresentationFormat>
  <Paragraphs>446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Myriad Pro</vt:lpstr>
      <vt:lpstr>Office Theme</vt:lpstr>
      <vt:lpstr>PowerPoint Presentation</vt:lpstr>
      <vt:lpstr>About the Program</vt:lpstr>
      <vt:lpstr>What is a CTE Program?</vt:lpstr>
      <vt:lpstr>Requirements</vt:lpstr>
      <vt:lpstr>Requirements Continued. </vt:lpstr>
      <vt:lpstr>PowerPoint Presentation</vt:lpstr>
      <vt:lpstr>AACT</vt:lpstr>
      <vt:lpstr>ACE</vt:lpstr>
      <vt:lpstr>Damonte Ranch High School</vt:lpstr>
      <vt:lpstr>Galena High School</vt:lpstr>
      <vt:lpstr>Hug High School</vt:lpstr>
      <vt:lpstr>Incline High School</vt:lpstr>
      <vt:lpstr>McQueen High School</vt:lpstr>
      <vt:lpstr>North Valleys High School</vt:lpstr>
      <vt:lpstr>Reed High School</vt:lpstr>
      <vt:lpstr>Reno High School</vt:lpstr>
      <vt:lpstr>Sparks High School</vt:lpstr>
      <vt:lpstr>Spanish Springs High School</vt:lpstr>
      <vt:lpstr>Wooster High School</vt:lpstr>
    </vt:vector>
  </TitlesOfParts>
  <Company>TMCC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Brandie Davis</dc:creator>
  <cp:lastModifiedBy>Ritenour, Casey</cp:lastModifiedBy>
  <cp:revision>20</cp:revision>
  <dcterms:created xsi:type="dcterms:W3CDTF">2008-02-20T21:24:27Z</dcterms:created>
  <dcterms:modified xsi:type="dcterms:W3CDTF">2017-06-06T16:31:04Z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0x010100530D288B4483694F929FFBD76F1C7808</vt:lpwstr>
  </property>
</Properties>
</file>