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handoutMasterIdLst>
    <p:handoutMasterId r:id="rId23"/>
  </p:handoutMasterIdLst>
  <p:sldIdLst>
    <p:sldId id="256" r:id="rId2"/>
    <p:sldId id="306" r:id="rId3"/>
    <p:sldId id="299" r:id="rId4"/>
    <p:sldId id="257" r:id="rId5"/>
    <p:sldId id="307" r:id="rId6"/>
    <p:sldId id="259" r:id="rId7"/>
    <p:sldId id="303" r:id="rId8"/>
    <p:sldId id="260" r:id="rId9"/>
    <p:sldId id="304" r:id="rId10"/>
    <p:sldId id="286" r:id="rId11"/>
    <p:sldId id="289" r:id="rId12"/>
    <p:sldId id="264" r:id="rId13"/>
    <p:sldId id="265" r:id="rId14"/>
    <p:sldId id="266" r:id="rId15"/>
    <p:sldId id="275" r:id="rId16"/>
    <p:sldId id="268" r:id="rId17"/>
    <p:sldId id="277" r:id="rId18"/>
    <p:sldId id="305" r:id="rId19"/>
    <p:sldId id="300" r:id="rId20"/>
    <p:sldId id="272" r:id="rId21"/>
    <p:sldId id="28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86624A-6B83-4952-A843-B5D4132A126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2E118B-08BE-4DA7-A107-9CC7BF7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BB37E463-455D-468A-92CA-6A153E9492B8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A75E454-E0FA-46A6-AD73-CF943E0719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5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0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6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3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85A4E-2282-4804-937D-D1755D6DA573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3BCEE-3CA4-4578-B977-5CF8B7B90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2E5B4-CE5A-4E47-A0A9-CA1C38795019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30FC7-28DD-450E-8C14-49E93E69BB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74F96-8F78-4323-A6CD-04338E78E59A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91386-DE23-469E-BA6E-73D33910A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F53FD-0B9C-475D-93BC-D92A06F42746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A8A34-2647-418E-A94C-907A25C50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CFA75-AD4E-4815-BEA2-40E6F5D61553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5D6DC-4ED0-4351-93D6-4498356A6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20C49-4959-4FCE-871E-F6749B5F85CC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68A6A-5F0C-4AF3-B85A-EF47865ACA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8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B8BB4-C8B1-428A-B9C9-8C68C4492FCB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FB6A3-CDF9-44E0-9FB1-7F5F1AEB5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3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2E9C-7BF5-43B3-83CE-B2FCF90E8E49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A641-4EE5-45C5-80A3-AA367F249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69B33-B88B-43F3-A161-C3A110155F4E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2435-9A68-4FE5-8DBB-43EB4B075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7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7D6DF-DC93-4C28-BB1F-CB4A045DA085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86C35-987F-4884-A76D-193DDD4648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77145D2-7722-4013-A369-626BDD17D474}" type="datetimeFigureOut">
              <a:rPr lang="en-US" smtClean="0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3B0D0A-4970-49E2-A57B-93278D61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_E7TwoIYQdY&amp;index=1&amp;list=PL6_loJgn25NQrj2jAecav8YfnkStR-Oz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51403978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wUI0TWnwFh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y8TTmEv7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rct=j&amp;q=&amp;esrc=s&amp;source=images&amp;cd=&amp;cad=rja&amp;uact=8&amp;ved=0ahUKEwiokYCjjcbXAhWniVQKHYhXBbgQjRwIBw&amp;url=http://www.nnbw.com/news/ace-high-school-introduces-latest-single-family-home/&amp;psig=AOvVaw0ro_vDC1mgxVRaLpUm3eka&amp;ust=151102382712824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source=images&amp;cd=&amp;cad=rja&amp;uact=8&amp;ved=0ahUKEwjAgbK1xsbXAhWpw1QKHcajAE0QjRwIBw&amp;url=http://clipartview.com/free-clipart/attendance-clipart-free-download-604/&amp;psig=AOvVaw2gb54bm4H3DrlaG_5OAWDx&amp;ust=15110403240676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1" y="381000"/>
            <a:ext cx="834984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26" y="816999"/>
            <a:ext cx="7203811" cy="949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High School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ext Placeholder 5"/>
          <p:cNvSpPr>
            <a:spLocks noGrp="1"/>
          </p:cNvSpPr>
          <p:nvPr>
            <p:ph type="body" idx="1"/>
          </p:nvPr>
        </p:nvSpPr>
        <p:spPr>
          <a:xfrm>
            <a:off x="1295400" y="1795066"/>
            <a:ext cx="6970713" cy="761999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your future!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sz="2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53533"/>
            <a:ext cx="6798734" cy="1303867"/>
          </a:xfrm>
        </p:spPr>
        <p:txBody>
          <a:bodyPr/>
          <a:lstStyle/>
          <a:p>
            <a:r>
              <a:rPr lang="en-US" dirty="0" smtClean="0"/>
              <a:t>Signature Academies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36" y="2057400"/>
            <a:ext cx="8070964" cy="259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Each high school</a:t>
            </a:r>
            <a:endParaRPr lang="en-US" sz="2800" dirty="0" smtClean="0"/>
          </a:p>
          <a:p>
            <a:r>
              <a:rPr lang="en-US" sz="2800" b="1" dirty="0" smtClean="0"/>
              <a:t>Career experience</a:t>
            </a:r>
          </a:p>
          <a:p>
            <a:r>
              <a:rPr lang="en-US" sz="2800" b="1" dirty="0" smtClean="0"/>
              <a:t>No transportation </a:t>
            </a:r>
            <a:r>
              <a:rPr lang="en-US" sz="2000" b="1" dirty="0" smtClean="0"/>
              <a:t>(ONLY FOR WOOSTER AND AACT</a:t>
            </a:r>
            <a:r>
              <a:rPr lang="en-US" sz="2800" b="1" dirty="0" smtClean="0"/>
              <a:t>)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57912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13" y="1754721"/>
            <a:ext cx="2633663" cy="19769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3598"/>
            <a:ext cx="8229600" cy="712802"/>
          </a:xfrm>
        </p:spPr>
        <p:txBody>
          <a:bodyPr>
            <a:normAutofit/>
          </a:bodyPr>
          <a:lstStyle/>
          <a:p>
            <a:r>
              <a:rPr lang="en-US" dirty="0" smtClean="0"/>
              <a:t>	Signature Academies: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447800"/>
            <a:ext cx="7924800" cy="4876800"/>
          </a:xfrm>
        </p:spPr>
        <p:txBody>
          <a:bodyPr>
            <a:normAutofit fontScale="925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Performing Arts Academy at </a:t>
            </a:r>
            <a:r>
              <a:rPr lang="en-US" b="1" u="sng" dirty="0" err="1" smtClean="0"/>
              <a:t>Damonte</a:t>
            </a:r>
            <a:r>
              <a:rPr lang="en-US" b="1" u="sng" dirty="0" smtClean="0"/>
              <a:t> Ranch HS</a:t>
            </a:r>
          </a:p>
          <a:p>
            <a:endParaRPr lang="en-US" sz="900" b="1" dirty="0" smtClean="0"/>
          </a:p>
          <a:p>
            <a:r>
              <a:rPr lang="en-US" b="1" dirty="0" smtClean="0"/>
              <a:t>Health Occupation /Culinary/ Engineering at </a:t>
            </a:r>
            <a:r>
              <a:rPr lang="en-US" b="1" u="sng" dirty="0" smtClean="0"/>
              <a:t>Reed HS</a:t>
            </a:r>
          </a:p>
          <a:p>
            <a:endParaRPr lang="en-US" sz="900" b="1" dirty="0" smtClean="0"/>
          </a:p>
          <a:p>
            <a:r>
              <a:rPr lang="en-US" b="1" dirty="0" smtClean="0"/>
              <a:t>Media Arts and Communication / Sports Medicine Academy at </a:t>
            </a:r>
            <a:r>
              <a:rPr lang="en-US" b="1" u="sng" dirty="0" smtClean="0"/>
              <a:t>Spanish Springs HS</a:t>
            </a:r>
          </a:p>
          <a:p>
            <a:endParaRPr lang="en-US" sz="900" b="1" dirty="0" smtClean="0"/>
          </a:p>
          <a:p>
            <a:r>
              <a:rPr lang="en-US" b="1" dirty="0" smtClean="0"/>
              <a:t>IT/ Computer programming/Drones – </a:t>
            </a:r>
            <a:r>
              <a:rPr lang="en-US" b="1" u="sng" dirty="0" smtClean="0"/>
              <a:t>Sparks HS</a:t>
            </a:r>
          </a:p>
          <a:p>
            <a:endParaRPr lang="en-US" sz="900" b="1" dirty="0" smtClean="0"/>
          </a:p>
          <a:p>
            <a:r>
              <a:rPr lang="en-US" b="1" dirty="0" smtClean="0"/>
              <a:t>Medical/ Culinary – </a:t>
            </a:r>
            <a:r>
              <a:rPr lang="en-US" b="1" u="sng" dirty="0" smtClean="0"/>
              <a:t>Hug HS</a:t>
            </a:r>
            <a:endParaRPr lang="en-US" u="sng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110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752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International Baccalaureate  - </a:t>
            </a:r>
            <a:br>
              <a:rPr lang="en-US" dirty="0" smtClean="0"/>
            </a:br>
            <a:r>
              <a:rPr lang="en-US" dirty="0" smtClean="0"/>
              <a:t>IB Program at Wooster HS</a:t>
            </a:r>
            <a:endParaRPr lang="en-US" dirty="0"/>
          </a:p>
        </p:txBody>
      </p:sp>
      <p:sp>
        <p:nvSpPr>
          <p:cNvPr id="15362" name="Content Placeholder 1"/>
          <p:cNvSpPr>
            <a:spLocks noGrp="1"/>
          </p:cNvSpPr>
          <p:nvPr>
            <p:ph idx="4294967295"/>
          </p:nvPr>
        </p:nvSpPr>
        <p:spPr>
          <a:xfrm>
            <a:off x="609600" y="914400"/>
            <a:ext cx="8077200" cy="45593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200" dirty="0" smtClean="0"/>
              <a:t>IB exams for college credits</a:t>
            </a:r>
          </a:p>
          <a:p>
            <a:pPr eaLnBrk="1" hangingPunct="1"/>
            <a:r>
              <a:rPr lang="en-US" sz="3200" dirty="0" smtClean="0"/>
              <a:t>Transportation available </a:t>
            </a:r>
          </a:p>
          <a:p>
            <a:pPr eaLnBrk="1" hangingPunct="1"/>
            <a:r>
              <a:rPr lang="en-US" sz="3200" dirty="0" smtClean="0"/>
              <a:t>Rigorous/Challenging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0"/>
            <a:ext cx="2144713" cy="122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4911725"/>
            <a:ext cx="609600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867833"/>
            <a:ext cx="6798734" cy="1303867"/>
          </a:xfrm>
        </p:spPr>
        <p:txBody>
          <a:bodyPr>
            <a:normAutofit fontScale="90000"/>
          </a:bodyPr>
          <a:lstStyle/>
          <a:p>
            <a:pPr marL="285750" lvl="0" indent="-285750" algn="l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US" dirty="0" smtClean="0"/>
              <a:t>AACT – The Academy HS</a:t>
            </a:r>
            <a:br>
              <a:rPr lang="en-US" dirty="0" smtClean="0"/>
            </a:br>
            <a:r>
              <a:rPr lang="en-US" sz="12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2"/>
              </a:rPr>
              <a:t>https</a:t>
            </a:r>
            <a:r>
              <a:rPr lang="en-US" sz="1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2"/>
              </a:rPr>
              <a:t>://www.youtube.com/watch?v=_E7TwoIYQdY&amp;index=1&amp;list=PL6_loJgn25NQrj2jAecav8YfnkStR-OzU</a:t>
            </a:r>
            <a:r>
              <a:rPr lang="en-US" sz="1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br>
              <a:rPr lang="en-US" sz="1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609600" y="2362200"/>
            <a:ext cx="6798736" cy="41183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/>
              <a:t>Community college credit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/>
              <a:t>Transportation available </a:t>
            </a:r>
            <a:endParaRPr lang="en-US" sz="2600" b="1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/>
              <a:t>No music or sports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smtClean="0"/>
              <a:t>	</a:t>
            </a:r>
            <a:r>
              <a:rPr lang="en-US" sz="2900" b="1" i="1" u="sng" dirty="0" smtClean="0"/>
              <a:t>7 Academies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Communication Arts &amp; Media Academy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Culinary &amp; Hospitality Academy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Education &amp; Training Academy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Engineering Academy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HS of Business Academy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Medical Academy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 smtClean="0"/>
              <a:t>Natural Resource &amp; Animal Science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124200" cy="168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4800" y="685800"/>
            <a:ext cx="7162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TMCC High School</a:t>
            </a:r>
            <a:endParaRPr lang="en-US" dirty="0"/>
          </a:p>
        </p:txBody>
      </p:sp>
      <p:sp>
        <p:nvSpPr>
          <p:cNvPr id="19459" name="Text Placeholder 8"/>
          <p:cNvSpPr>
            <a:spLocks noGrp="1"/>
          </p:cNvSpPr>
          <p:nvPr>
            <p:ph type="body" idx="1"/>
          </p:nvPr>
        </p:nvSpPr>
        <p:spPr>
          <a:xfrm>
            <a:off x="3886200" y="3644791"/>
            <a:ext cx="5105400" cy="2688352"/>
          </a:xfrm>
        </p:spPr>
        <p:txBody>
          <a:bodyPr>
            <a:normAutofit fontScale="92500" lnSpcReduction="2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Sophomore year of High School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FREE College Tuition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Access to College resources, labs, learning centers, tutors, gym, etc.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Receive instruction from college instructors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Rigorous/Challenging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2076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990600" y="19226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  <a:cs typeface="+mn-cs"/>
              </a:rPr>
              <a:t>HIGH SCHOOL/COLLEGE CREDITS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/>
                <a:cs typeface="+mn-cs"/>
                <a:hlinkClick r:id="rId3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  <a:cs typeface="+mn-cs"/>
                <a:hlinkClick r:id="rId3"/>
              </a:rPr>
              <a:t>://vimeo.com/151403978</a:t>
            </a:r>
            <a:endParaRPr lang="en-US" sz="240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2751889" cy="206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581400"/>
            <a:ext cx="8382000" cy="36576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generation- SHS/HUG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FREE College Preparatory Services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Offer fully paid college tours of Universities outside the area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Academic Summer program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www.youtube.com/watch?v=wUI0TWnwFh8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5124571" cy="188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2590326" cy="172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95400" y="326314"/>
            <a:ext cx="6477000" cy="8381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ACE Charter School</a:t>
            </a: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9062" b="2622"/>
          <a:stretch/>
        </p:blipFill>
        <p:spPr bwMode="auto">
          <a:xfrm>
            <a:off x="127385" y="4900036"/>
            <a:ext cx="2504383" cy="140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94366" y="1714094"/>
            <a:ext cx="62484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Construction </a:t>
            </a:r>
            <a:r>
              <a:rPr lang="en-US" sz="2400" dirty="0" smtClean="0"/>
              <a:t>Trades, Diesel Mechanics, and Architectural/technical drafting/design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Hands on, applied learning environment</a:t>
            </a:r>
          </a:p>
          <a:p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www.youtube.com/watch?v=XZy8TTmEv70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 descr="Image result for ACE charter school ren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78" y="4703858"/>
            <a:ext cx="2818565" cy="179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37349"/>
            <a:ext cx="2779295" cy="186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Sageridge</a:t>
            </a:r>
            <a:r>
              <a:rPr lang="en-US" dirty="0" smtClean="0"/>
              <a:t> School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SMS students CAN compete!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effectLst/>
            </a:endParaRPr>
          </a:p>
          <a:p>
            <a:pPr>
              <a:buNone/>
            </a:pPr>
            <a:endParaRPr lang="en-US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8" y="3352800"/>
            <a:ext cx="75628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7" y="2362200"/>
            <a:ext cx="8229600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Why is education and other specialized training important for your future?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1000"/>
            <a:ext cx="3328987" cy="18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239000" cy="62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0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2267712"/>
          </a:xfrm>
        </p:spPr>
        <p:txBody>
          <a:bodyPr/>
          <a:lstStyle/>
          <a:p>
            <a:r>
              <a:rPr lang="en-US" i="1" dirty="0" smtClean="0"/>
              <a:t>What do I need to go onto High </a:t>
            </a:r>
            <a:r>
              <a:rPr lang="en-US" i="1" dirty="0"/>
              <a:t>S</a:t>
            </a:r>
            <a:r>
              <a:rPr lang="en-US" i="1" dirty="0" smtClean="0"/>
              <a:t>chool?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54" y="2895600"/>
            <a:ext cx="3657600" cy="2422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95600"/>
            <a:ext cx="324729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926427"/>
            <a:ext cx="5761567" cy="13038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Ways to Pay for College</a:t>
            </a:r>
            <a:endParaRPr lang="en-US" dirty="0"/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783164" y="2362200"/>
            <a:ext cx="6798736" cy="3444997"/>
          </a:xfrm>
        </p:spPr>
        <p:txBody>
          <a:bodyPr/>
          <a:lstStyle/>
          <a:p>
            <a:pPr eaLnBrk="1" hangingPunct="1"/>
            <a:r>
              <a:rPr lang="en-US" b="1" dirty="0" smtClean="0"/>
              <a:t>Scholarships</a:t>
            </a:r>
            <a:r>
              <a:rPr lang="en-US" b="1" dirty="0" smtClean="0">
                <a:sym typeface="Wingdings" pitchFamily="2" charset="2"/>
              </a:rPr>
              <a:t>: </a:t>
            </a:r>
            <a:r>
              <a:rPr lang="en-US" sz="2200" dirty="0" smtClean="0">
                <a:sym typeface="Wingdings" pitchFamily="2" charset="2"/>
              </a:rPr>
              <a:t>Academics, Sports, Music etc.</a:t>
            </a:r>
          </a:p>
          <a:p>
            <a:pPr eaLnBrk="1" hangingPunct="1"/>
            <a:r>
              <a:rPr lang="en-US" sz="2200" b="1" dirty="0" smtClean="0">
                <a:sym typeface="Wingdings" pitchFamily="2" charset="2"/>
              </a:rPr>
              <a:t>Millennium Scholarship </a:t>
            </a:r>
            <a:r>
              <a:rPr lang="en-US" sz="2200" dirty="0" smtClean="0">
                <a:sym typeface="Wingdings" pitchFamily="2" charset="2"/>
              </a:rPr>
              <a:t>– 3.25 + pass end of course exams</a:t>
            </a:r>
          </a:p>
          <a:p>
            <a:pPr eaLnBrk="1" hangingPunct="1"/>
            <a:r>
              <a:rPr lang="en-US" sz="2200" b="1" dirty="0" smtClean="0">
                <a:sym typeface="Wingdings" pitchFamily="2" charset="2"/>
              </a:rPr>
              <a:t>Loans, work study</a:t>
            </a:r>
          </a:p>
          <a:p>
            <a:pPr eaLnBrk="1" hangingPunct="1"/>
            <a:r>
              <a:rPr lang="en-US" sz="2200" b="1" dirty="0" smtClean="0">
                <a:sym typeface="Wingdings" pitchFamily="2" charset="2"/>
              </a:rPr>
              <a:t>Grants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81400"/>
            <a:ext cx="1371600" cy="1991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914400"/>
            <a:ext cx="39624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Questions????</a:t>
            </a:r>
            <a:endParaRPr lang="en-US" sz="4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562600" cy="369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621" y="914400"/>
            <a:ext cx="5979695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move onto high school….</a:t>
            </a:r>
            <a:br>
              <a:rPr lang="en-US" sz="3600" dirty="0" smtClean="0"/>
            </a:br>
            <a:r>
              <a:rPr lang="en-US" sz="3600" dirty="0" smtClean="0"/>
              <a:t>		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74" y="2418347"/>
            <a:ext cx="8229600" cy="2103120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E</a:t>
            </a:r>
            <a:r>
              <a:rPr lang="en-US" sz="3300" dirty="0" smtClean="0"/>
              <a:t>arn your middle school credits in English, Math, Science, and Social Studies 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Good  attendance</a:t>
            </a:r>
            <a:endParaRPr lang="en-US" sz="3300" dirty="0"/>
          </a:p>
        </p:txBody>
      </p:sp>
      <p:pic>
        <p:nvPicPr>
          <p:cNvPr id="4" name="Content Placeholder 8" descr="P114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735805"/>
            <a:ext cx="4235116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6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77130"/>
            <a:ext cx="2060717" cy="1472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116" y="912299"/>
            <a:ext cx="48006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School Credits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64451" y="2427502"/>
            <a:ext cx="7520940" cy="346127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700" dirty="0" smtClean="0"/>
              <a:t>22 ½ Credits</a:t>
            </a:r>
          </a:p>
          <a:p>
            <a:pPr eaLnBrk="1" hangingPunct="1"/>
            <a:r>
              <a:rPr lang="en-US" dirty="0"/>
              <a:t>3</a:t>
            </a:r>
            <a:r>
              <a:rPr lang="en-US" dirty="0" smtClean="0"/>
              <a:t> Math</a:t>
            </a:r>
          </a:p>
          <a:p>
            <a:pPr eaLnBrk="1" hangingPunct="1"/>
            <a:r>
              <a:rPr lang="en-US" dirty="0" smtClean="0"/>
              <a:t>4 English</a:t>
            </a:r>
          </a:p>
          <a:p>
            <a:pPr eaLnBrk="1" hangingPunct="1"/>
            <a:r>
              <a:rPr lang="en-US" dirty="0"/>
              <a:t>2</a:t>
            </a:r>
            <a:r>
              <a:rPr lang="en-US" dirty="0" smtClean="0"/>
              <a:t> Science</a:t>
            </a:r>
          </a:p>
          <a:p>
            <a:pPr eaLnBrk="1" hangingPunct="1"/>
            <a:r>
              <a:rPr lang="en-US" dirty="0" smtClean="0"/>
              <a:t>3 History</a:t>
            </a:r>
          </a:p>
          <a:p>
            <a:pPr eaLnBrk="1" hangingPunct="1"/>
            <a:r>
              <a:rPr lang="en-US" dirty="0" smtClean="0"/>
              <a:t>2 PE / ROTC</a:t>
            </a:r>
          </a:p>
          <a:p>
            <a:pPr eaLnBrk="1" hangingPunct="1"/>
            <a:r>
              <a:rPr lang="en-US" dirty="0" smtClean="0"/>
              <a:t>.5 Health</a:t>
            </a:r>
          </a:p>
          <a:p>
            <a:pPr eaLnBrk="1" hangingPunct="1"/>
            <a:r>
              <a:rPr lang="en-US" dirty="0" smtClean="0"/>
              <a:t>.5 Computers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0"/>
            <a:ext cx="2489339" cy="2082916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90 %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13" y="1447800"/>
            <a:ext cx="6798736" cy="26585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No more than 9 days absent per semester</a:t>
            </a:r>
            <a:endParaRPr lang="en-US" sz="3600" dirty="0"/>
          </a:p>
        </p:txBody>
      </p:sp>
      <p:sp>
        <p:nvSpPr>
          <p:cNvPr id="5" name="AutoShape 2" descr="Image result for attendan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28800" y="4343400"/>
            <a:ext cx="5715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886200"/>
            <a:ext cx="4191001" cy="20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2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733" y="829733"/>
            <a:ext cx="4995334" cy="1303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/>
              <a:t>D</a:t>
            </a:r>
            <a:r>
              <a:rPr lang="en-US" dirty="0" smtClean="0"/>
              <a:t>iploma</a:t>
            </a:r>
            <a:endParaRPr lang="en-US" dirty="0"/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1002837" y="1828800"/>
            <a:ext cx="6798736" cy="3200400"/>
          </a:xfrm>
        </p:spPr>
        <p:txBody>
          <a:bodyPr>
            <a:normAutofit fontScale="550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800" b="1" dirty="0" smtClean="0"/>
              <a:t>Standard</a:t>
            </a:r>
            <a:r>
              <a:rPr lang="en-US" sz="3800" dirty="0" smtClean="0"/>
              <a:t> – 22.5 credits  + pass end of course exams</a:t>
            </a:r>
          </a:p>
          <a:p>
            <a:pPr eaLnBrk="1" hangingPunct="1"/>
            <a:r>
              <a:rPr lang="en-US" sz="3800" b="1" dirty="0" smtClean="0"/>
              <a:t>Advanced</a:t>
            </a:r>
            <a:r>
              <a:rPr lang="en-US" sz="3800" dirty="0" smtClean="0"/>
              <a:t>- 24 credits + 3.25 or above GPA+ pass end of course exams </a:t>
            </a:r>
          </a:p>
          <a:p>
            <a:pPr eaLnBrk="1" hangingPunct="1"/>
            <a:r>
              <a:rPr lang="en-US" sz="3800" b="1" dirty="0" smtClean="0"/>
              <a:t>Honors</a:t>
            </a:r>
            <a:r>
              <a:rPr lang="en-US" sz="3800" dirty="0" smtClean="0"/>
              <a:t> – 24 credits (8 in honors level classes) + 3.4 or above GPA + pass end of course </a:t>
            </a:r>
            <a:r>
              <a:rPr lang="en-US" sz="3800" dirty="0" smtClean="0"/>
              <a:t>exams</a:t>
            </a:r>
          </a:p>
          <a:p>
            <a:pPr eaLnBrk="1" hangingPunct="1"/>
            <a:endParaRPr lang="en-US" sz="3800" dirty="0"/>
          </a:p>
          <a:p>
            <a:pPr eaLnBrk="1" hangingPunct="1"/>
            <a:r>
              <a:rPr lang="en-US" sz="3800" dirty="0" smtClean="0"/>
              <a:t>Everyone must take the ACT</a:t>
            </a:r>
            <a:endParaRPr lang="en-US" sz="38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276600" cy="150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79725"/>
            <a:ext cx="2789123" cy="264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Your GPA – grade point average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CLASS RANK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COLLEGE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Calculating GPA: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= 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 = 3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 = 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 = 1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 =  0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Examples…….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utoShape 2" descr="Image result for GP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2476634"/>
            <a:ext cx="2286000" cy="1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34711"/>
            <a:ext cx="7772400" cy="167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your options for high school?</a:t>
            </a:r>
            <a:endParaRPr lang="en-US" dirty="0"/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>
          <a:xfrm rot="10800000" flipV="1">
            <a:off x="447896" y="2307100"/>
            <a:ext cx="8022336" cy="1371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Zoned school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Variance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74" y="3983500"/>
            <a:ext cx="243416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42" y="3678701"/>
            <a:ext cx="2591390" cy="254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27" y="3674831"/>
            <a:ext cx="2208763" cy="234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70484"/>
            <a:ext cx="3124200" cy="1528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 r="1044" b="22053"/>
          <a:stretch/>
        </p:blipFill>
        <p:spPr>
          <a:xfrm>
            <a:off x="3575826" y="3223274"/>
            <a:ext cx="2644626" cy="1313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0484"/>
            <a:ext cx="8305800" cy="47823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Other high school options: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307">
            <a:off x="860365" y="3639317"/>
            <a:ext cx="2240752" cy="1492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696">
            <a:off x="6455172" y="3502814"/>
            <a:ext cx="1895571" cy="1353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687384"/>
            <a:ext cx="2940184" cy="1313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12" y="4770026"/>
            <a:ext cx="2232275" cy="13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8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6092</TotalTime>
  <Words>386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Organic</vt:lpstr>
      <vt:lpstr>Preparing for High School</vt:lpstr>
      <vt:lpstr>What do I need to go onto High School?</vt:lpstr>
      <vt:lpstr>To move onto high school….    </vt:lpstr>
      <vt:lpstr>High School Credits</vt:lpstr>
      <vt:lpstr>90 % Attendance</vt:lpstr>
      <vt:lpstr>High School Diploma</vt:lpstr>
      <vt:lpstr>Your GPA – grade point average</vt:lpstr>
      <vt:lpstr>What are your options for high school?</vt:lpstr>
      <vt:lpstr>Other high school options: </vt:lpstr>
      <vt:lpstr>Signature Academies</vt:lpstr>
      <vt:lpstr> Signature Academies:</vt:lpstr>
      <vt:lpstr> International Baccalaureate  -  IB Program at Wooster HS</vt:lpstr>
      <vt:lpstr>AACT – The Academy HS https://www.youtube.com/watch?v=_E7TwoIYQdY&amp;index=1&amp;list=PL6_loJgn25NQrj2jAecav8YfnkStR-OzU  </vt:lpstr>
      <vt:lpstr>TMCC High School</vt:lpstr>
      <vt:lpstr>PowerPoint Presentation</vt:lpstr>
      <vt:lpstr>ACE Charter School</vt:lpstr>
      <vt:lpstr>Sageridge School</vt:lpstr>
      <vt:lpstr>Question</vt:lpstr>
      <vt:lpstr>PowerPoint Presentation</vt:lpstr>
      <vt:lpstr>Ways to Pay for College</vt:lpstr>
      <vt:lpstr>  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High School</dc:title>
  <dc:creator>Nancy B Anderson</dc:creator>
  <cp:lastModifiedBy>Ritenour, Casey</cp:lastModifiedBy>
  <cp:revision>117</cp:revision>
  <cp:lastPrinted>2017-11-17T22:35:55Z</cp:lastPrinted>
  <dcterms:created xsi:type="dcterms:W3CDTF">2010-12-22T19:40:46Z</dcterms:created>
  <dcterms:modified xsi:type="dcterms:W3CDTF">2017-11-21T21:45:22Z</dcterms:modified>
</cp:coreProperties>
</file>